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90"/>
  </p:normalViewPr>
  <p:slideViewPr>
    <p:cSldViewPr snapToGrid="0" snapToObjects="1">
      <p:cViewPr varScale="1">
        <p:scale>
          <a:sx n="133" d="100"/>
          <a:sy n="13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E060690-4B81-4C11-BEA8-0DB5F64856A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6C67A3E-6058-4520-BD7E-6A35BB9F8654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E060690-4B81-4C11-BEA8-0DB5F64856A4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17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heisenberg uncertainty principle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the position and the velocity of an object cannot both be measured exactly, at the same time, even in theory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These images are copyrighted. This slide can be deleted if needed. This was the best I could do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9124920" y="-2520"/>
            <a:ext cx="95040" cy="51433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9029520" y="0"/>
            <a:ext cx="9504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56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9124920" y="-2520"/>
            <a:ext cx="95040" cy="51433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9029520" y="0"/>
            <a:ext cx="9504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828800" y="2400480"/>
            <a:ext cx="5543280" cy="171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18680"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Times New Roman"/>
                <a:ea typeface="Trebuchet MS"/>
              </a:rPr>
              <a:t>Lecture # 10: Bitcoin as a Platform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Prof. Dr. Sufian Hameed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Department of Computer Science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FAST-NUCES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486080" y="1200240"/>
            <a:ext cx="6171840" cy="110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Trebuchet MS"/>
              </a:rPr>
              <a:t>CS-482: Introduction to Blockchain and CryptoCurrency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524160" y="4754880"/>
            <a:ext cx="2971440" cy="342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FAST-NUCES</a:t>
            </a:r>
            <a:endParaRPr lang="en-US" sz="1400" b="0" strike="noStrike" spc="-1">
              <a:latin typeface="Times New Roman"/>
            </a:endParaRPr>
          </a:p>
        </p:txBody>
      </p:sp>
      <p:pic>
        <p:nvPicPr>
          <p:cNvPr id="88" name="Picture 5"/>
          <p:cNvPicPr/>
          <p:nvPr/>
        </p:nvPicPr>
        <p:blipFill>
          <a:blip r:embed="rId3"/>
          <a:stretch/>
        </p:blipFill>
        <p:spPr>
          <a:xfrm>
            <a:off x="190080" y="155520"/>
            <a:ext cx="873000" cy="914040"/>
          </a:xfrm>
          <a:prstGeom prst="rect">
            <a:avLst/>
          </a:prstGeom>
          <a:ln w="9360">
            <a:noFill/>
          </a:ln>
        </p:spPr>
      </p:pic>
      <p:pic>
        <p:nvPicPr>
          <p:cNvPr id="89" name="Picture 8"/>
          <p:cNvPicPr/>
          <p:nvPr/>
        </p:nvPicPr>
        <p:blipFill>
          <a:blip r:embed="rId4"/>
          <a:stretch/>
        </p:blipFill>
        <p:spPr>
          <a:xfrm>
            <a:off x="10440" y="4754880"/>
            <a:ext cx="358920" cy="285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Timestamping in Bitcoin: CommitCoin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57200" y="1200240"/>
            <a:ext cx="8229240" cy="15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Clark, Essex 2012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Brute-force a public key &amp; signature starting with the first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bits of your data hash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76920" y="333360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compatible, “invisible”, no UTXO bloat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more expensive, low data rate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Provably </a:t>
            </a:r>
            <a:r>
              <a:rPr lang="en-US" sz="3600" b="1" strike="noStrike" spc="-1" dirty="0" err="1">
                <a:solidFill>
                  <a:srgbClr val="000000"/>
                </a:solidFill>
                <a:latin typeface="Trebuchet MS"/>
                <a:ea typeface="Trebuchet MS"/>
              </a:rPr>
              <a:t>unspendable</a:t>
            </a:r>
            <a:r>
              <a:rPr lang="en-US" sz="3600" b="1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 commitments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024920" y="1166400"/>
            <a:ext cx="7093800" cy="168372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OP_RETURN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&lt;arbitrary data&gt;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376920" y="333360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cheap, no UTXO bloat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not a standard transaction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Data rates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76920" y="122148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40-byte commitments for 1 TX fee</a:t>
            </a:r>
            <a:endParaRPr lang="en-US" sz="3000" b="0" strike="noStrike" spc="-1" dirty="0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0.0001 BTC (currently ≈ US$0.05)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Enough to commit to the hash of whatever you want!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Block chain poisoning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68040" y="1063440"/>
            <a:ext cx="1486440" cy="143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☹</a:t>
            </a:r>
            <a:endParaRPr lang="en-US" sz="9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we prevent poisoning?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76920" y="1749600"/>
            <a:ext cx="8390160" cy="128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 general, no ☹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Pay-to-script-hash makes it more expensive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Overlay currencies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76920" y="1221480"/>
            <a:ext cx="8390160" cy="371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Observation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timestamping is all we need!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Write all data to the Bitcoin block chain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 new mining/consensus required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Invalid transactions may now be included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Need new rules-first valid tx wins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Mastercoin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76920" y="1221480"/>
            <a:ext cx="8390160" cy="371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Goals</a:t>
            </a: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: overlay currency with richer transaction set</a:t>
            </a:r>
            <a:endParaRPr lang="en-US" sz="3000" b="0" strike="noStrike" spc="-1" dirty="0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Smart property, smart contracts</a:t>
            </a:r>
            <a:endParaRPr lang="en-US" sz="3000" b="0" strike="noStrike" spc="-1" dirty="0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User-defined currency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128" name="Google Shape;131;p23"/>
          <p:cNvPicPr/>
          <p:nvPr/>
        </p:nvPicPr>
        <p:blipFill>
          <a:blip r:embed="rId2"/>
          <a:stretch/>
        </p:blipFill>
        <p:spPr>
          <a:xfrm>
            <a:off x="4488120" y="191880"/>
            <a:ext cx="3876480" cy="88560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76920" y="353088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more features, faster development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reliant on Bitcoin, can be inefficient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85800" y="1690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Bitcoins as “smart property”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Recall: the transaction graph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143;p25"/>
          <p:cNvPicPr/>
          <p:nvPr/>
        </p:nvPicPr>
        <p:blipFill>
          <a:blip r:embed="rId2"/>
          <a:stretch/>
        </p:blipFill>
        <p:spPr>
          <a:xfrm>
            <a:off x="1346400" y="1063440"/>
            <a:ext cx="5424840" cy="39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Every bitcoin* carries a history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49;p26"/>
          <p:cNvPicPr/>
          <p:nvPr/>
        </p:nvPicPr>
        <p:blipFill>
          <a:blip r:embed="rId2"/>
          <a:stretch/>
        </p:blipFill>
        <p:spPr>
          <a:xfrm>
            <a:off x="7163640" y="390888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7123680" y="3739680"/>
            <a:ext cx="19224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3"/>
          <p:cNvSpPr/>
          <p:nvPr/>
        </p:nvSpPr>
        <p:spPr>
          <a:xfrm flipH="1">
            <a:off x="7537320" y="3668400"/>
            <a:ext cx="119880" cy="33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7939080" y="3668400"/>
            <a:ext cx="207720" cy="2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5"/>
          <p:cNvSpPr/>
          <p:nvPr/>
        </p:nvSpPr>
        <p:spPr>
          <a:xfrm flipH="1">
            <a:off x="7042680" y="3107520"/>
            <a:ext cx="119880" cy="33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6"/>
          <p:cNvSpPr/>
          <p:nvPr/>
        </p:nvSpPr>
        <p:spPr>
          <a:xfrm flipH="1">
            <a:off x="7784280" y="2907360"/>
            <a:ext cx="169920" cy="495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7"/>
          <p:cNvSpPr/>
          <p:nvPr/>
        </p:nvSpPr>
        <p:spPr>
          <a:xfrm>
            <a:off x="6768000" y="3028320"/>
            <a:ext cx="144720" cy="41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8"/>
          <p:cNvSpPr/>
          <p:nvPr/>
        </p:nvSpPr>
        <p:spPr>
          <a:xfrm>
            <a:off x="6723000" y="2266560"/>
            <a:ext cx="34200" cy="44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9"/>
          <p:cNvSpPr/>
          <p:nvPr/>
        </p:nvSpPr>
        <p:spPr>
          <a:xfrm flipH="1">
            <a:off x="7270560" y="2162160"/>
            <a:ext cx="210600" cy="52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0"/>
          <p:cNvSpPr/>
          <p:nvPr/>
        </p:nvSpPr>
        <p:spPr>
          <a:xfrm flipH="1">
            <a:off x="8083800" y="2266560"/>
            <a:ext cx="119880" cy="40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1"/>
          <p:cNvSpPr/>
          <p:nvPr/>
        </p:nvSpPr>
        <p:spPr>
          <a:xfrm flipH="1">
            <a:off x="8293680" y="1420200"/>
            <a:ext cx="125640" cy="48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2"/>
          <p:cNvSpPr/>
          <p:nvPr/>
        </p:nvSpPr>
        <p:spPr>
          <a:xfrm flipH="1">
            <a:off x="6768000" y="1420200"/>
            <a:ext cx="177840" cy="45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3"/>
          <p:cNvSpPr/>
          <p:nvPr/>
        </p:nvSpPr>
        <p:spPr>
          <a:xfrm>
            <a:off x="6946200" y="1420200"/>
            <a:ext cx="575640" cy="517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4"/>
          <p:cNvSpPr/>
          <p:nvPr/>
        </p:nvSpPr>
        <p:spPr>
          <a:xfrm>
            <a:off x="6432480" y="1063440"/>
            <a:ext cx="1026720" cy="35676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Coinbase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8" name="CustomShape 15"/>
          <p:cNvSpPr/>
          <p:nvPr/>
        </p:nvSpPr>
        <p:spPr>
          <a:xfrm>
            <a:off x="7907040" y="1063440"/>
            <a:ext cx="1026720" cy="35676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Coinbase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9" name="CustomShape 16"/>
          <p:cNvSpPr/>
          <p:nvPr/>
        </p:nvSpPr>
        <p:spPr>
          <a:xfrm>
            <a:off x="8433000" y="2266560"/>
            <a:ext cx="207720" cy="2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17"/>
          <p:cNvSpPr/>
          <p:nvPr/>
        </p:nvSpPr>
        <p:spPr>
          <a:xfrm flipH="1">
            <a:off x="6408720" y="1420200"/>
            <a:ext cx="537120" cy="39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8"/>
          <p:cNvSpPr/>
          <p:nvPr/>
        </p:nvSpPr>
        <p:spPr>
          <a:xfrm>
            <a:off x="8433000" y="1420200"/>
            <a:ext cx="322560" cy="47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19"/>
          <p:cNvSpPr/>
          <p:nvPr/>
        </p:nvSpPr>
        <p:spPr>
          <a:xfrm>
            <a:off x="7293960" y="3092040"/>
            <a:ext cx="83880" cy="2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0"/>
          <p:cNvSpPr/>
          <p:nvPr/>
        </p:nvSpPr>
        <p:spPr>
          <a:xfrm>
            <a:off x="7586280" y="2130480"/>
            <a:ext cx="103680" cy="50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1"/>
          <p:cNvSpPr/>
          <p:nvPr/>
        </p:nvSpPr>
        <p:spPr>
          <a:xfrm flipH="1">
            <a:off x="6416640" y="3028320"/>
            <a:ext cx="28440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5" name="Google Shape;172;p26"/>
          <p:cNvPicPr/>
          <p:nvPr/>
        </p:nvPicPr>
        <p:blipFill>
          <a:blip r:embed="rId3"/>
          <a:stretch/>
        </p:blipFill>
        <p:spPr>
          <a:xfrm>
            <a:off x="7292520" y="183780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173;p26"/>
          <p:cNvPicPr/>
          <p:nvPr/>
        </p:nvPicPr>
        <p:blipFill>
          <a:blip r:embed="rId3"/>
          <a:stretch/>
        </p:blipFill>
        <p:spPr>
          <a:xfrm>
            <a:off x="6500520" y="180612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158;p26"/>
          <p:cNvPicPr/>
          <p:nvPr/>
        </p:nvPicPr>
        <p:blipFill>
          <a:blip r:embed="rId3"/>
          <a:stretch/>
        </p:blipFill>
        <p:spPr>
          <a:xfrm>
            <a:off x="7031160" y="268740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174;p26"/>
          <p:cNvPicPr/>
          <p:nvPr/>
        </p:nvPicPr>
        <p:blipFill>
          <a:blip r:embed="rId3"/>
          <a:stretch/>
        </p:blipFill>
        <p:spPr>
          <a:xfrm>
            <a:off x="6500520" y="262800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175;p26"/>
          <p:cNvPicPr/>
          <p:nvPr/>
        </p:nvPicPr>
        <p:blipFill>
          <a:blip r:embed="rId3"/>
          <a:stretch/>
        </p:blipFill>
        <p:spPr>
          <a:xfrm>
            <a:off x="7508160" y="331632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176;p26"/>
          <p:cNvPicPr/>
          <p:nvPr/>
        </p:nvPicPr>
        <p:blipFill>
          <a:blip r:embed="rId3"/>
          <a:stretch/>
        </p:blipFill>
        <p:spPr>
          <a:xfrm>
            <a:off x="6757560" y="337212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177;p26"/>
          <p:cNvPicPr/>
          <p:nvPr/>
        </p:nvPicPr>
        <p:blipFill>
          <a:blip r:embed="rId3"/>
          <a:stretch/>
        </p:blipFill>
        <p:spPr>
          <a:xfrm>
            <a:off x="7822080" y="254808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178;p26"/>
          <p:cNvPicPr/>
          <p:nvPr/>
        </p:nvPicPr>
        <p:blipFill>
          <a:blip r:embed="rId3"/>
          <a:stretch/>
        </p:blipFill>
        <p:spPr>
          <a:xfrm>
            <a:off x="8044560" y="183780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163" name="CustomShape 22"/>
          <p:cNvSpPr/>
          <p:nvPr/>
        </p:nvSpPr>
        <p:spPr>
          <a:xfrm>
            <a:off x="200160" y="4501440"/>
            <a:ext cx="8646840" cy="576720"/>
          </a:xfrm>
          <a:prstGeom prst="rect">
            <a:avLst/>
          </a:prstGeom>
          <a:noFill/>
          <a:ln w="9360">
            <a:solidFill>
              <a:srgbClr val="666666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*There are no “bitcoins”, just unspent tx outputs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4" name="CustomShape 23"/>
          <p:cNvSpPr/>
          <p:nvPr/>
        </p:nvSpPr>
        <p:spPr>
          <a:xfrm>
            <a:off x="376920" y="1221480"/>
            <a:ext cx="569736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Bad for anonymity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Enables blacklisting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Observation: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bitcoins aren’t fungible! Every one is unique 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65" name="CustomShape 24"/>
          <p:cNvSpPr/>
          <p:nvPr/>
        </p:nvSpPr>
        <p:spPr>
          <a:xfrm>
            <a:off x="714960" y="3485160"/>
            <a:ext cx="5020920" cy="77112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Can this property be useful?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In this lecture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We’ve built Bitcoin. What can we build on top?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Commitments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Token tracking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Multiparty lotteries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Public randomness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Prediction markets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326920" y="4509360"/>
            <a:ext cx="2443320" cy="3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 fine stew o’ ideas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" name="Google Shape;38;p9"/>
          <p:cNvPicPr/>
          <p:nvPr/>
        </p:nvPicPr>
        <p:blipFill>
          <a:blip r:embed="rId2"/>
          <a:stretch/>
        </p:blipFill>
        <p:spPr>
          <a:xfrm>
            <a:off x="5023080" y="2220840"/>
            <a:ext cx="3186000" cy="228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Adding metadata to currency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187;p27"/>
          <p:cNvPicPr/>
          <p:nvPr/>
        </p:nvPicPr>
        <p:blipFill>
          <a:blip r:embed="rId2"/>
          <a:stretch/>
        </p:blipFill>
        <p:spPr>
          <a:xfrm>
            <a:off x="4590360" y="1125720"/>
            <a:ext cx="3486960" cy="163296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188;p27"/>
          <p:cNvPicPr/>
          <p:nvPr/>
        </p:nvPicPr>
        <p:blipFill>
          <a:blip r:embed="rId3"/>
          <a:stretch/>
        </p:blipFill>
        <p:spPr>
          <a:xfrm>
            <a:off x="1033200" y="1250640"/>
            <a:ext cx="2891520" cy="146232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189;p27"/>
          <p:cNvPicPr/>
          <p:nvPr/>
        </p:nvPicPr>
        <p:blipFill>
          <a:blip r:embed="rId4"/>
          <a:stretch/>
        </p:blipFill>
        <p:spPr>
          <a:xfrm>
            <a:off x="4485240" y="2821320"/>
            <a:ext cx="3903840" cy="141732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190;p27"/>
          <p:cNvPicPr/>
          <p:nvPr/>
        </p:nvPicPr>
        <p:blipFill>
          <a:blip r:embed="rId5"/>
          <a:stretch/>
        </p:blipFill>
        <p:spPr>
          <a:xfrm>
            <a:off x="337680" y="2713320"/>
            <a:ext cx="4019040" cy="16329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17960" y="4381920"/>
            <a:ext cx="8307720" cy="56052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Without limitations on issuance, just a novelty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Authenticated metadata for currency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197;p28"/>
          <p:cNvPicPr/>
          <p:nvPr/>
        </p:nvPicPr>
        <p:blipFill>
          <a:blip r:embed="rId2"/>
          <a:stretch/>
        </p:blipFill>
        <p:spPr>
          <a:xfrm>
            <a:off x="4997520" y="2664000"/>
            <a:ext cx="3818880" cy="166752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1740600" y="4331880"/>
            <a:ext cx="897840" cy="32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Stadium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75" name="Google Shape;199;p28"/>
          <p:cNvPicPr/>
          <p:nvPr/>
        </p:nvPicPr>
        <p:blipFill>
          <a:blip r:embed="rId3"/>
          <a:stretch/>
        </p:blipFill>
        <p:spPr>
          <a:xfrm>
            <a:off x="5224680" y="3284640"/>
            <a:ext cx="467640" cy="46764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373680" y="1212120"/>
            <a:ext cx="86468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sign desired metadata + banknote serial #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4093920" y="194544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5"/>
          <p:cNvSpPr/>
          <p:nvPr/>
        </p:nvSpPr>
        <p:spPr>
          <a:xfrm>
            <a:off x="114480" y="1789200"/>
            <a:ext cx="5260320" cy="1119600"/>
          </a:xfrm>
          <a:prstGeom prst="wedgeEllipseCallout">
            <a:avLst>
              <a:gd name="adj1" fmla="val 917"/>
              <a:gd name="adj2" fmla="val 68064"/>
            </a:avLst>
          </a:prstGeom>
          <a:solidFill>
            <a:srgbClr val="FFFFFF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“Bill #L11180916G hereby grants the holder admission to the Yankees game on Aug 18, 2014”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 rot="10800000" flipH="1">
            <a:off x="5223960" y="3634920"/>
            <a:ext cx="1063800" cy="11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7"/>
          <p:cNvSpPr/>
          <p:nvPr/>
        </p:nvSpPr>
        <p:spPr>
          <a:xfrm>
            <a:off x="3412080" y="3634920"/>
            <a:ext cx="1496520" cy="4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SIGN</a:t>
            </a:r>
            <a:r>
              <a:rPr lang="en-US" sz="1800" b="0" strike="noStrike" spc="-1" baseline="-25000">
                <a:solidFill>
                  <a:srgbClr val="FF0000"/>
                </a:solidFill>
                <a:latin typeface="Trebuchet MS"/>
                <a:ea typeface="Trebuchet MS"/>
              </a:rPr>
              <a:t>K</a:t>
            </a:r>
            <a:r>
              <a:rPr lang="en-US" sz="18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(M, #)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1" name="Google Shape;205;p28"/>
          <p:cNvPicPr/>
          <p:nvPr/>
        </p:nvPicPr>
        <p:blipFill>
          <a:blip r:embed="rId4"/>
          <a:stretch/>
        </p:blipFill>
        <p:spPr>
          <a:xfrm>
            <a:off x="875880" y="3169800"/>
            <a:ext cx="2447640" cy="122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Authenticated metadata for currency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211;p29"/>
          <p:cNvPicPr/>
          <p:nvPr/>
        </p:nvPicPr>
        <p:blipFill>
          <a:blip r:embed="rId2"/>
          <a:stretch/>
        </p:blipFill>
        <p:spPr>
          <a:xfrm>
            <a:off x="4997520" y="1063440"/>
            <a:ext cx="3818880" cy="1667520"/>
          </a:xfrm>
          <a:prstGeom prst="rect">
            <a:avLst/>
          </a:prstGeom>
          <a:ln>
            <a:noFill/>
          </a:ln>
        </p:spPr>
      </p:pic>
      <p:pic>
        <p:nvPicPr>
          <p:cNvPr id="184" name="Google Shape;212;p29"/>
          <p:cNvPicPr/>
          <p:nvPr/>
        </p:nvPicPr>
        <p:blipFill>
          <a:blip r:embed="rId3"/>
          <a:stretch/>
        </p:blipFill>
        <p:spPr>
          <a:xfrm>
            <a:off x="5224680" y="1684440"/>
            <a:ext cx="467640" cy="46764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4093920" y="194544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166320" y="1063440"/>
            <a:ext cx="8650080" cy="371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Currency can now 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represent anything!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Anti-counterfeiting 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properties are inherited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Underlying value also maintained!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New meaning relies on trust in the issuer 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Some users may not understand new metadata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417960" y="4381920"/>
            <a:ext cx="8307720" cy="560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we build this on top of Bitcoin?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953800" y="4618440"/>
            <a:ext cx="102672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2108160" y="2397600"/>
            <a:ext cx="253872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1119240" y="1328760"/>
            <a:ext cx="172080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3963600" y="1353960"/>
            <a:ext cx="172080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TextShape 5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Colored coins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 flipH="1">
            <a:off x="4942440" y="664200"/>
            <a:ext cx="235800" cy="68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"/>
          <p:cNvSpPr/>
          <p:nvPr/>
        </p:nvSpPr>
        <p:spPr>
          <a:xfrm flipH="1">
            <a:off x="3377520" y="1830960"/>
            <a:ext cx="8344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Google Shape;228;p30"/>
          <p:cNvPicPr/>
          <p:nvPr/>
        </p:nvPicPr>
        <p:blipFill>
          <a:blip r:embed="rId2"/>
          <a:stretch/>
        </p:blipFill>
        <p:spPr>
          <a:xfrm>
            <a:off x="4885560" y="144180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229;p30"/>
          <p:cNvPicPr/>
          <p:nvPr/>
        </p:nvPicPr>
        <p:blipFill>
          <a:blip r:embed="rId2"/>
          <a:stretch/>
        </p:blipFill>
        <p:spPr>
          <a:xfrm>
            <a:off x="3842280" y="247284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197" name="CustomShape 8"/>
          <p:cNvSpPr/>
          <p:nvPr/>
        </p:nvSpPr>
        <p:spPr>
          <a:xfrm>
            <a:off x="4789800" y="202320"/>
            <a:ext cx="102672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8" name="Google Shape;231;p30"/>
          <p:cNvPicPr/>
          <p:nvPr/>
        </p:nvPicPr>
        <p:blipFill>
          <a:blip r:embed="rId2"/>
          <a:stretch/>
        </p:blipFill>
        <p:spPr>
          <a:xfrm>
            <a:off x="5070240" y="28980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199" name="CustomShape 9"/>
          <p:cNvSpPr/>
          <p:nvPr/>
        </p:nvSpPr>
        <p:spPr>
          <a:xfrm>
            <a:off x="4521240" y="1353960"/>
            <a:ext cx="843840" cy="15192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ISSUE 5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00" name="Google Shape;232;p30"/>
          <p:cNvPicPr/>
          <p:nvPr/>
        </p:nvPicPr>
        <p:blipFill>
          <a:blip r:embed="rId3"/>
          <a:stretch/>
        </p:blipFill>
        <p:spPr>
          <a:xfrm>
            <a:off x="1214280" y="144180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5365440" y="3801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12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>
            <a:off x="4427640" y="15321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5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3" name="CustomShape 12"/>
          <p:cNvSpPr/>
          <p:nvPr/>
        </p:nvSpPr>
        <p:spPr>
          <a:xfrm>
            <a:off x="5221080" y="15321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7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04" name="Google Shape;236;p30"/>
          <p:cNvPicPr/>
          <p:nvPr/>
        </p:nvPicPr>
        <p:blipFill>
          <a:blip r:embed="rId2"/>
          <a:stretch/>
        </p:blipFill>
        <p:spPr>
          <a:xfrm>
            <a:off x="4092120" y="145008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237;p30"/>
          <p:cNvPicPr/>
          <p:nvPr/>
        </p:nvPicPr>
        <p:blipFill>
          <a:blip r:embed="rId4"/>
          <a:stretch/>
        </p:blipFill>
        <p:spPr>
          <a:xfrm>
            <a:off x="4092120" y="145008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38;p30"/>
          <p:cNvPicPr/>
          <p:nvPr/>
        </p:nvPicPr>
        <p:blipFill>
          <a:blip r:embed="rId2"/>
          <a:stretch/>
        </p:blipFill>
        <p:spPr>
          <a:xfrm>
            <a:off x="2041560" y="141660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07" name="CustomShape 13"/>
          <p:cNvSpPr/>
          <p:nvPr/>
        </p:nvSpPr>
        <p:spPr>
          <a:xfrm>
            <a:off x="1676880" y="1328760"/>
            <a:ext cx="843840" cy="15192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ISSUE 4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8" name="CustomShape 14"/>
          <p:cNvSpPr/>
          <p:nvPr/>
        </p:nvSpPr>
        <p:spPr>
          <a:xfrm>
            <a:off x="1583640" y="15069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9" name="CustomShape 15"/>
          <p:cNvSpPr/>
          <p:nvPr/>
        </p:nvSpPr>
        <p:spPr>
          <a:xfrm>
            <a:off x="2377080" y="15069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0" name="CustomShape 16"/>
          <p:cNvSpPr/>
          <p:nvPr/>
        </p:nvSpPr>
        <p:spPr>
          <a:xfrm>
            <a:off x="2253600" y="1848960"/>
            <a:ext cx="1123560" cy="54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17"/>
          <p:cNvSpPr/>
          <p:nvPr/>
        </p:nvSpPr>
        <p:spPr>
          <a:xfrm>
            <a:off x="1412280" y="1848960"/>
            <a:ext cx="1964880" cy="54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2" name="Google Shape;244;p30"/>
          <p:cNvPicPr/>
          <p:nvPr/>
        </p:nvPicPr>
        <p:blipFill>
          <a:blip r:embed="rId3"/>
          <a:stretch/>
        </p:blipFill>
        <p:spPr>
          <a:xfrm>
            <a:off x="2250720" y="2472840"/>
            <a:ext cx="479160" cy="47916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245;p30"/>
          <p:cNvPicPr/>
          <p:nvPr/>
        </p:nvPicPr>
        <p:blipFill>
          <a:blip r:embed="rId4"/>
          <a:stretch/>
        </p:blipFill>
        <p:spPr>
          <a:xfrm>
            <a:off x="3080160" y="247284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14" name="CustomShape 18"/>
          <p:cNvSpPr/>
          <p:nvPr/>
        </p:nvSpPr>
        <p:spPr>
          <a:xfrm>
            <a:off x="2575800" y="256320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5" name="CustomShape 19"/>
          <p:cNvSpPr/>
          <p:nvPr/>
        </p:nvSpPr>
        <p:spPr>
          <a:xfrm>
            <a:off x="3433680" y="256320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5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6" name="CustomShape 20"/>
          <p:cNvSpPr/>
          <p:nvPr/>
        </p:nvSpPr>
        <p:spPr>
          <a:xfrm>
            <a:off x="4092120" y="257580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7" name="CustomShape 21"/>
          <p:cNvSpPr/>
          <p:nvPr/>
        </p:nvSpPr>
        <p:spPr>
          <a:xfrm>
            <a:off x="5173200" y="1797120"/>
            <a:ext cx="575640" cy="517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400000" sp="300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22"/>
          <p:cNvSpPr/>
          <p:nvPr/>
        </p:nvSpPr>
        <p:spPr>
          <a:xfrm>
            <a:off x="1676880" y="3619440"/>
            <a:ext cx="172080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Google Shape;251;p30"/>
          <p:cNvPicPr/>
          <p:nvPr/>
        </p:nvPicPr>
        <p:blipFill>
          <a:blip r:embed="rId3"/>
          <a:stretch/>
        </p:blipFill>
        <p:spPr>
          <a:xfrm>
            <a:off x="1771920" y="373248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20" name="CustomShape 23"/>
          <p:cNvSpPr/>
          <p:nvPr/>
        </p:nvSpPr>
        <p:spPr>
          <a:xfrm>
            <a:off x="2141280" y="379764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3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21" name="Google Shape;253;p30"/>
          <p:cNvPicPr/>
          <p:nvPr/>
        </p:nvPicPr>
        <p:blipFill>
          <a:blip r:embed="rId3"/>
          <a:stretch/>
        </p:blipFill>
        <p:spPr>
          <a:xfrm>
            <a:off x="2620800" y="373248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22" name="CustomShape 24"/>
          <p:cNvSpPr/>
          <p:nvPr/>
        </p:nvSpPr>
        <p:spPr>
          <a:xfrm>
            <a:off x="2953800" y="379764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25"/>
          <p:cNvSpPr/>
          <p:nvPr/>
        </p:nvSpPr>
        <p:spPr>
          <a:xfrm>
            <a:off x="3859200" y="3619440"/>
            <a:ext cx="1720800" cy="52452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4" name="Google Shape;256;p30"/>
          <p:cNvPicPr/>
          <p:nvPr/>
        </p:nvPicPr>
        <p:blipFill>
          <a:blip r:embed="rId3"/>
          <a:stretch/>
        </p:blipFill>
        <p:spPr>
          <a:xfrm>
            <a:off x="3954240" y="373248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25" name="CustomShape 26"/>
          <p:cNvSpPr/>
          <p:nvPr/>
        </p:nvSpPr>
        <p:spPr>
          <a:xfrm>
            <a:off x="4416840" y="3619440"/>
            <a:ext cx="843840" cy="15192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ISSUE 9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6" name="CustomShape 27"/>
          <p:cNvSpPr/>
          <p:nvPr/>
        </p:nvSpPr>
        <p:spPr>
          <a:xfrm>
            <a:off x="4323600" y="379764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7" name="CustomShape 28"/>
          <p:cNvSpPr/>
          <p:nvPr/>
        </p:nvSpPr>
        <p:spPr>
          <a:xfrm>
            <a:off x="5117040" y="379764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5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8" name="CustomShape 29"/>
          <p:cNvSpPr/>
          <p:nvPr/>
        </p:nvSpPr>
        <p:spPr>
          <a:xfrm flipH="1">
            <a:off x="2513880" y="2712600"/>
            <a:ext cx="61920" cy="87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Google Shape;261;p30"/>
          <p:cNvPicPr/>
          <p:nvPr/>
        </p:nvPicPr>
        <p:blipFill>
          <a:blip r:embed="rId3"/>
          <a:stretch/>
        </p:blipFill>
        <p:spPr>
          <a:xfrm>
            <a:off x="3055680" y="4663800"/>
            <a:ext cx="479160" cy="479160"/>
          </a:xfrm>
          <a:prstGeom prst="rect">
            <a:avLst/>
          </a:prstGeom>
          <a:ln>
            <a:noFill/>
          </a:ln>
        </p:spPr>
      </p:pic>
      <p:sp>
        <p:nvSpPr>
          <p:cNvPr id="230" name="CustomShape 30"/>
          <p:cNvSpPr/>
          <p:nvPr/>
        </p:nvSpPr>
        <p:spPr>
          <a:xfrm>
            <a:off x="3433680" y="4754160"/>
            <a:ext cx="4795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13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1" name="CustomShape 31"/>
          <p:cNvSpPr/>
          <p:nvPr/>
        </p:nvSpPr>
        <p:spPr>
          <a:xfrm flipH="1">
            <a:off x="3560040" y="3947040"/>
            <a:ext cx="763200" cy="6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32"/>
          <p:cNvSpPr/>
          <p:nvPr/>
        </p:nvSpPr>
        <p:spPr>
          <a:xfrm>
            <a:off x="2953800" y="3947040"/>
            <a:ext cx="581040" cy="65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33"/>
          <p:cNvSpPr/>
          <p:nvPr/>
        </p:nvSpPr>
        <p:spPr>
          <a:xfrm>
            <a:off x="2141280" y="3947040"/>
            <a:ext cx="1374480" cy="65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4"/>
          <p:cNvSpPr/>
          <p:nvPr/>
        </p:nvSpPr>
        <p:spPr>
          <a:xfrm>
            <a:off x="3433680" y="2712600"/>
            <a:ext cx="1405080" cy="90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35"/>
          <p:cNvSpPr/>
          <p:nvPr/>
        </p:nvSpPr>
        <p:spPr>
          <a:xfrm>
            <a:off x="4121280" y="2718720"/>
            <a:ext cx="717120" cy="90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Google Shape;268;p30"/>
          <p:cNvPicPr/>
          <p:nvPr/>
        </p:nvPicPr>
        <p:blipFill>
          <a:blip r:embed="rId4"/>
          <a:stretch/>
        </p:blipFill>
        <p:spPr>
          <a:xfrm>
            <a:off x="4782960" y="3732480"/>
            <a:ext cx="479160" cy="47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4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57200" y="205920"/>
            <a:ext cx="8483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Implementation: OpenAssets protocol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6320" y="1063440"/>
            <a:ext cx="8650080" cy="24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Coins issued by passing through P2SH address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Issuer declares address with an exchange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Special unspendable “marker” output inserted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Match colored inputs to outputs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add extra metadata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05920"/>
            <a:ext cx="8483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Colored Coins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66320" y="1063440"/>
            <a:ext cx="8650080" cy="40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compatible with Bitcoin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flexible to represent any asset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ignored by community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small cost of unspendable markers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must check every previous transaction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205920"/>
            <a:ext cx="84830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Applications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6320" y="1063440"/>
            <a:ext cx="8650080" cy="289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stock certificates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tickets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deeds to real-world property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houses?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cars?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ownership of domain names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457200" y="4205520"/>
            <a:ext cx="8107560" cy="609120"/>
          </a:xfrm>
          <a:prstGeom prst="wedgeRectCallout">
            <a:avLst>
              <a:gd name="adj1" fmla="val -18386"/>
              <a:gd name="adj2" fmla="val -81615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NameCoin... stay tuned for our lecture on Altcoins!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85800" y="1690560"/>
            <a:ext cx="7772040" cy="157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Secure multi-party lotteries in Bitcoin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Real-world lotteries without trust*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Google Shape;298;p35"/>
          <p:cNvPicPr/>
          <p:nvPr/>
        </p:nvPicPr>
        <p:blipFill>
          <a:blip r:embed="rId2"/>
          <a:stretch/>
        </p:blipFill>
        <p:spPr>
          <a:xfrm>
            <a:off x="5016240" y="2940480"/>
            <a:ext cx="985320" cy="122364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299;p35"/>
          <p:cNvPicPr/>
          <p:nvPr/>
        </p:nvPicPr>
        <p:blipFill>
          <a:blip r:embed="rId3"/>
          <a:stretch/>
        </p:blipFill>
        <p:spPr>
          <a:xfrm>
            <a:off x="2529000" y="2951280"/>
            <a:ext cx="967320" cy="120204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2612160" y="4222440"/>
            <a:ext cx="801000" cy="3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5076360" y="4254480"/>
            <a:ext cx="801000" cy="3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15800" y="1989360"/>
            <a:ext cx="2747520" cy="677520"/>
          </a:xfrm>
          <a:prstGeom prst="wedgeEllipseCallout">
            <a:avLst>
              <a:gd name="adj1" fmla="val 31188"/>
              <a:gd name="adj2" fmla="val 110779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Wanna bet $5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5503320" y="1877400"/>
            <a:ext cx="2747520" cy="677520"/>
          </a:xfrm>
          <a:prstGeom prst="wedgeEllipseCallout">
            <a:avLst>
              <a:gd name="adj1" fmla="val -35429"/>
              <a:gd name="adj2" fmla="val 132861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Sure, I’ll take heads!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52" name="Google Shape;304;p35"/>
          <p:cNvPicPr/>
          <p:nvPr/>
        </p:nvPicPr>
        <p:blipFill>
          <a:blip r:embed="rId4"/>
          <a:stretch/>
        </p:blipFill>
        <p:spPr>
          <a:xfrm>
            <a:off x="4584960" y="3443760"/>
            <a:ext cx="677160" cy="677520"/>
          </a:xfrm>
          <a:prstGeom prst="rect">
            <a:avLst/>
          </a:prstGeom>
          <a:ln>
            <a:noFill/>
          </a:ln>
        </p:spPr>
      </p:pic>
      <p:sp>
        <p:nvSpPr>
          <p:cNvPr id="253" name="TextShape 6"/>
          <p:cNvSpPr txBox="1"/>
          <p:nvPr/>
        </p:nvSpPr>
        <p:spPr>
          <a:xfrm>
            <a:off x="152280" y="932400"/>
            <a:ext cx="85687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*The outcome is fair, but both parties have to trust the other will actually pay up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Online lotteries without trust?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Google Shape;311;p36"/>
          <p:cNvPicPr/>
          <p:nvPr/>
        </p:nvPicPr>
        <p:blipFill>
          <a:blip r:embed="rId2"/>
          <a:stretch/>
        </p:blipFill>
        <p:spPr>
          <a:xfrm>
            <a:off x="6789600" y="2330280"/>
            <a:ext cx="985320" cy="122364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312;p36"/>
          <p:cNvPicPr/>
          <p:nvPr/>
        </p:nvPicPr>
        <p:blipFill>
          <a:blip r:embed="rId3"/>
          <a:stretch/>
        </p:blipFill>
        <p:spPr>
          <a:xfrm>
            <a:off x="1044360" y="2309400"/>
            <a:ext cx="967320" cy="12020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1127880" y="3580560"/>
            <a:ext cx="801000" cy="3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849720" y="3644280"/>
            <a:ext cx="801000" cy="3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417960" y="4325400"/>
            <a:ext cx="8307720" cy="56052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Problem: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Alice and Bob want to bet on a coin flip remotely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15800" y="1347480"/>
            <a:ext cx="2747520" cy="677520"/>
          </a:xfrm>
          <a:prstGeom prst="wedgeEllipseCallout">
            <a:avLst>
              <a:gd name="adj1" fmla="val -6759"/>
              <a:gd name="adj2" fmla="val 84281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I’ll bet $5 on heads!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5501880" y="1187280"/>
            <a:ext cx="3345480" cy="677520"/>
          </a:xfrm>
          <a:prstGeom prst="wedgeEllipseCallout">
            <a:avLst>
              <a:gd name="adj1" fmla="val 4502"/>
              <a:gd name="adj2" fmla="val 9844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But I can’t see your coin!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62" name="Google Shape;318;p36"/>
          <p:cNvPicPr/>
          <p:nvPr/>
        </p:nvPicPr>
        <p:blipFill>
          <a:blip r:embed="rId4"/>
          <a:stretch/>
        </p:blipFill>
        <p:spPr>
          <a:xfrm>
            <a:off x="1623240" y="2836440"/>
            <a:ext cx="677160" cy="677520"/>
          </a:xfrm>
          <a:prstGeom prst="rect">
            <a:avLst/>
          </a:prstGeom>
          <a:ln>
            <a:noFill/>
          </a:ln>
        </p:spPr>
      </p:pic>
      <p:sp>
        <p:nvSpPr>
          <p:cNvPr id="263" name="CustomShape 7"/>
          <p:cNvSpPr/>
          <p:nvPr/>
        </p:nvSpPr>
        <p:spPr>
          <a:xfrm>
            <a:off x="3345120" y="2386440"/>
            <a:ext cx="2265840" cy="1417320"/>
          </a:xfrm>
          <a:prstGeom prst="cloud">
            <a:avLst/>
          </a:prstGeom>
          <a:solidFill>
            <a:srgbClr val="FFFFFF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Network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2334240" y="2811240"/>
            <a:ext cx="930600" cy="47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9"/>
          <p:cNvSpPr/>
          <p:nvPr/>
        </p:nvSpPr>
        <p:spPr>
          <a:xfrm rot="10800000" flipH="1">
            <a:off x="6706800" y="2918160"/>
            <a:ext cx="1042920" cy="17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85800" y="1690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Bitcoin as an append-only log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Recall: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Publishing H(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 is a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commitment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Can’t find an x’≠x later s.t. H(x’) = H(x)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 reveal no information* about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*assuming the space of possible x is big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 lottery with hash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Google Shape;333;p38"/>
          <p:cNvPicPr/>
          <p:nvPr/>
        </p:nvPicPr>
        <p:blipFill>
          <a:blip r:embed="rId2"/>
          <a:stretch/>
        </p:blipFill>
        <p:spPr>
          <a:xfrm>
            <a:off x="1083600" y="2890080"/>
            <a:ext cx="761760" cy="94608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334;p38"/>
          <p:cNvPicPr/>
          <p:nvPr/>
        </p:nvPicPr>
        <p:blipFill>
          <a:blip r:embed="rId3"/>
          <a:stretch/>
        </p:blipFill>
        <p:spPr>
          <a:xfrm>
            <a:off x="1097280" y="1839960"/>
            <a:ext cx="748080" cy="92952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335;p38"/>
          <p:cNvPicPr/>
          <p:nvPr/>
        </p:nvPicPr>
        <p:blipFill>
          <a:blip r:embed="rId4"/>
          <a:stretch/>
        </p:blipFill>
        <p:spPr>
          <a:xfrm>
            <a:off x="1083600" y="3957120"/>
            <a:ext cx="761760" cy="9460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62280" y="2159280"/>
            <a:ext cx="94824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19960" y="3264120"/>
            <a:ext cx="61920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-35640" y="4404240"/>
            <a:ext cx="103932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Carol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2181600" y="1614600"/>
            <a:ext cx="6162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6"/>
          <p:cNvSpPr/>
          <p:nvPr/>
        </p:nvSpPr>
        <p:spPr>
          <a:xfrm>
            <a:off x="7718400" y="125892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7" name="CustomShape 7"/>
          <p:cNvSpPr/>
          <p:nvPr/>
        </p:nvSpPr>
        <p:spPr>
          <a:xfrm>
            <a:off x="2293920" y="30646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2293920" y="205344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2293920" y="42760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386424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3677400" y="216612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367740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3" name="CustomShape 13"/>
          <p:cNvSpPr/>
          <p:nvPr/>
        </p:nvSpPr>
        <p:spPr>
          <a:xfrm>
            <a:off x="3677400" y="442764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4" name="CustomShape 14"/>
          <p:cNvSpPr/>
          <p:nvPr/>
        </p:nvSpPr>
        <p:spPr>
          <a:xfrm>
            <a:off x="4989240" y="2046960"/>
            <a:ext cx="360" cy="282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5"/>
          <p:cNvSpPr/>
          <p:nvPr/>
        </p:nvSpPr>
        <p:spPr>
          <a:xfrm>
            <a:off x="5213520" y="216612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6" name="CustomShape 16"/>
          <p:cNvSpPr/>
          <p:nvPr/>
        </p:nvSpPr>
        <p:spPr>
          <a:xfrm>
            <a:off x="521352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7" name="CustomShape 17"/>
          <p:cNvSpPr/>
          <p:nvPr/>
        </p:nvSpPr>
        <p:spPr>
          <a:xfrm>
            <a:off x="5213520" y="442764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8" name="CustomShape 18"/>
          <p:cNvSpPr/>
          <p:nvPr/>
        </p:nvSpPr>
        <p:spPr>
          <a:xfrm>
            <a:off x="529668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9" name="CustomShape 19"/>
          <p:cNvSpPr/>
          <p:nvPr/>
        </p:nvSpPr>
        <p:spPr>
          <a:xfrm>
            <a:off x="6671160" y="2365920"/>
            <a:ext cx="2176560" cy="208728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w= H(x⊕y⊕z) % 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switch (w){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0: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Alice;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1: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Bob;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2: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Carol;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90" name="CustomShape 20"/>
          <p:cNvSpPr/>
          <p:nvPr/>
        </p:nvSpPr>
        <p:spPr>
          <a:xfrm>
            <a:off x="2990880" y="2280600"/>
            <a:ext cx="3295080" cy="929520"/>
          </a:xfrm>
          <a:prstGeom prst="wedgeRectCallout">
            <a:avLst>
              <a:gd name="adj1" fmla="val 74286"/>
              <a:gd name="adj2" fmla="val -19210"/>
            </a:avLst>
          </a:prstGeom>
          <a:solidFill>
            <a:srgbClr val="E69138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Hash function guarantees nobody can win with probability more than 1/3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Failure to reveal commitment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oogle Shape;360;p39"/>
          <p:cNvPicPr/>
          <p:nvPr/>
        </p:nvPicPr>
        <p:blipFill>
          <a:blip r:embed="rId2"/>
          <a:stretch/>
        </p:blipFill>
        <p:spPr>
          <a:xfrm>
            <a:off x="1083600" y="2890080"/>
            <a:ext cx="761760" cy="94608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361;p39"/>
          <p:cNvPicPr/>
          <p:nvPr/>
        </p:nvPicPr>
        <p:blipFill>
          <a:blip r:embed="rId3"/>
          <a:stretch/>
        </p:blipFill>
        <p:spPr>
          <a:xfrm>
            <a:off x="1097280" y="1839960"/>
            <a:ext cx="748080" cy="92952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362;p39"/>
          <p:cNvPicPr/>
          <p:nvPr/>
        </p:nvPicPr>
        <p:blipFill>
          <a:blip r:embed="rId4"/>
          <a:stretch/>
        </p:blipFill>
        <p:spPr>
          <a:xfrm>
            <a:off x="1083600" y="3957120"/>
            <a:ext cx="761760" cy="94608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62280" y="2159280"/>
            <a:ext cx="94824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219960" y="3264120"/>
            <a:ext cx="61920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-35640" y="4404240"/>
            <a:ext cx="103932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Carol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2181600" y="1614600"/>
            <a:ext cx="6162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6"/>
          <p:cNvSpPr/>
          <p:nvPr/>
        </p:nvSpPr>
        <p:spPr>
          <a:xfrm>
            <a:off x="7718400" y="125892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2293920" y="30646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2293920" y="205344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2" name="CustomShape 9"/>
          <p:cNvSpPr/>
          <p:nvPr/>
        </p:nvSpPr>
        <p:spPr>
          <a:xfrm>
            <a:off x="2293920" y="42760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3" name="CustomShape 10"/>
          <p:cNvSpPr/>
          <p:nvPr/>
        </p:nvSpPr>
        <p:spPr>
          <a:xfrm>
            <a:off x="386424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4" name="CustomShape 11"/>
          <p:cNvSpPr/>
          <p:nvPr/>
        </p:nvSpPr>
        <p:spPr>
          <a:xfrm>
            <a:off x="3677400" y="216612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5" name="CustomShape 12"/>
          <p:cNvSpPr/>
          <p:nvPr/>
        </p:nvSpPr>
        <p:spPr>
          <a:xfrm>
            <a:off x="367740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6" name="CustomShape 13"/>
          <p:cNvSpPr/>
          <p:nvPr/>
        </p:nvSpPr>
        <p:spPr>
          <a:xfrm>
            <a:off x="3677400" y="442764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7" name="CustomShape 14"/>
          <p:cNvSpPr/>
          <p:nvPr/>
        </p:nvSpPr>
        <p:spPr>
          <a:xfrm>
            <a:off x="4989240" y="2046960"/>
            <a:ext cx="360" cy="282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5"/>
          <p:cNvSpPr/>
          <p:nvPr/>
        </p:nvSpPr>
        <p:spPr>
          <a:xfrm>
            <a:off x="5213520" y="216612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9" name="CustomShape 16"/>
          <p:cNvSpPr/>
          <p:nvPr/>
        </p:nvSpPr>
        <p:spPr>
          <a:xfrm>
            <a:off x="521352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0" name="CustomShape 17"/>
          <p:cNvSpPr/>
          <p:nvPr/>
        </p:nvSpPr>
        <p:spPr>
          <a:xfrm>
            <a:off x="529668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1" name="CustomShape 18"/>
          <p:cNvSpPr/>
          <p:nvPr/>
        </p:nvSpPr>
        <p:spPr>
          <a:xfrm>
            <a:off x="6671160" y="2365920"/>
            <a:ext cx="2176560" cy="208728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w= H(x⊕y⊕z) % 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switch (w){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0: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Alice;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1: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Bob;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2: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Charlie;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2" name="CustomShape 19"/>
          <p:cNvSpPr/>
          <p:nvPr/>
        </p:nvSpPr>
        <p:spPr>
          <a:xfrm>
            <a:off x="519840" y="2633040"/>
            <a:ext cx="4469040" cy="11408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I’m about to lose...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3" name="CustomShape 20"/>
          <p:cNvSpPr/>
          <p:nvPr/>
        </p:nvSpPr>
        <p:spPr>
          <a:xfrm>
            <a:off x="5433840" y="4321080"/>
            <a:ext cx="4568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Ø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21"/>
          <p:cNvSpPr/>
          <p:nvPr/>
        </p:nvSpPr>
        <p:spPr>
          <a:xfrm>
            <a:off x="914400" y="3291840"/>
            <a:ext cx="4469040" cy="103104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Sorry! I, uhh, forgot </a:t>
            </a:r>
            <a:r>
              <a:rPr lang="en-US" sz="24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z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5" name="CustomShape 22"/>
          <p:cNvSpPr/>
          <p:nvPr/>
        </p:nvSpPr>
        <p:spPr>
          <a:xfrm>
            <a:off x="2383560" y="1576800"/>
            <a:ext cx="4469040" cy="1031040"/>
          </a:xfrm>
          <a:prstGeom prst="wedgeEllipseCallout">
            <a:avLst>
              <a:gd name="adj1" fmla="val -65946"/>
              <a:gd name="adj2" fmla="val 81695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Sorry! I, uhh, forgot </a:t>
            </a:r>
            <a:r>
              <a:rPr lang="en-US" sz="24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z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6" name="CustomShape 23"/>
          <p:cNvSpPr/>
          <p:nvPr/>
        </p:nvSpPr>
        <p:spPr>
          <a:xfrm>
            <a:off x="2383560" y="1576800"/>
            <a:ext cx="4469040" cy="1031040"/>
          </a:xfrm>
          <a:prstGeom prst="wedgeEllipseCallout">
            <a:avLst>
              <a:gd name="adj1" fmla="val -65410"/>
              <a:gd name="adj2" fmla="val -1059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Not cool Carol ☹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Timed hash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457200" y="994680"/>
            <a:ext cx="8229240" cy="82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Force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be revealed by time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782360" y="1585440"/>
            <a:ext cx="4671720" cy="1249920"/>
          </a:xfrm>
          <a:prstGeom prst="rect">
            <a:avLst/>
          </a:prstGeom>
          <a:solidFill>
            <a:srgbClr val="D0E0E3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Input: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...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; Pay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EITHER OF: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 &amp; Bob, 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 &amp; anybody who knows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st. H(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 =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SIGNED(Alice)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782360" y="1585440"/>
            <a:ext cx="338400" cy="347040"/>
          </a:xfrm>
          <a:prstGeom prst="rect">
            <a:avLst/>
          </a:prstGeom>
          <a:solidFill>
            <a:srgbClr val="00FF00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1" name="CustomShape 5"/>
          <p:cNvSpPr/>
          <p:nvPr/>
        </p:nvSpPr>
        <p:spPr>
          <a:xfrm>
            <a:off x="138600" y="1830960"/>
            <a:ext cx="108504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MULTISIG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2" name="CustomShape 6"/>
          <p:cNvSpPr/>
          <p:nvPr/>
        </p:nvSpPr>
        <p:spPr>
          <a:xfrm>
            <a:off x="1271520" y="2085120"/>
            <a:ext cx="463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7"/>
          <p:cNvSpPr/>
          <p:nvPr/>
        </p:nvSpPr>
        <p:spPr>
          <a:xfrm rot="10800000" flipH="1">
            <a:off x="1861920" y="2463120"/>
            <a:ext cx="583560" cy="10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8"/>
          <p:cNvSpPr/>
          <p:nvPr/>
        </p:nvSpPr>
        <p:spPr>
          <a:xfrm>
            <a:off x="193680" y="2284920"/>
            <a:ext cx="116532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New script!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5" name="CustomShape 9"/>
          <p:cNvSpPr/>
          <p:nvPr/>
        </p:nvSpPr>
        <p:spPr>
          <a:xfrm>
            <a:off x="1782360" y="2958840"/>
            <a:ext cx="4671720" cy="951480"/>
          </a:xfrm>
          <a:prstGeom prst="rect">
            <a:avLst/>
          </a:prstGeom>
          <a:solidFill>
            <a:srgbClr val="D0E0E3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Input: 1; Pay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Bob: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n_lock_time: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SIGNED(Alice) SIGNED(Bob)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26" name="CustomShape 10"/>
          <p:cNvSpPr/>
          <p:nvPr/>
        </p:nvSpPr>
        <p:spPr>
          <a:xfrm>
            <a:off x="1782360" y="2958840"/>
            <a:ext cx="338400" cy="347040"/>
          </a:xfrm>
          <a:prstGeom prst="rect">
            <a:avLst/>
          </a:prstGeom>
          <a:solidFill>
            <a:srgbClr val="00FF00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7" name="CustomShape 11"/>
          <p:cNvSpPr/>
          <p:nvPr/>
        </p:nvSpPr>
        <p:spPr>
          <a:xfrm>
            <a:off x="138600" y="2898000"/>
            <a:ext cx="1165320" cy="95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 can claim the bond at time </a:t>
            </a:r>
            <a:r>
              <a:rPr lang="en-US" sz="14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8" name="CustomShape 12"/>
          <p:cNvSpPr/>
          <p:nvPr/>
        </p:nvSpPr>
        <p:spPr>
          <a:xfrm rot="10800000" flipH="1">
            <a:off x="2046600" y="3558960"/>
            <a:ext cx="1104120" cy="9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13"/>
          <p:cNvSpPr/>
          <p:nvPr/>
        </p:nvSpPr>
        <p:spPr>
          <a:xfrm>
            <a:off x="6626160" y="2085120"/>
            <a:ext cx="1085040" cy="4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Bond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0" name="CustomShape 14"/>
          <p:cNvSpPr/>
          <p:nvPr/>
        </p:nvSpPr>
        <p:spPr>
          <a:xfrm rot="10800000">
            <a:off x="6626160" y="2292120"/>
            <a:ext cx="2883240" cy="36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15"/>
          <p:cNvSpPr/>
          <p:nvPr/>
        </p:nvSpPr>
        <p:spPr>
          <a:xfrm>
            <a:off x="1782360" y="4230360"/>
            <a:ext cx="4671720" cy="704160"/>
          </a:xfrm>
          <a:prstGeom prst="rect">
            <a:avLst/>
          </a:prstGeom>
          <a:solidFill>
            <a:srgbClr val="D0E0E3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Input: 1; Pay </a:t>
            </a:r>
            <a:r>
              <a:rPr lang="en-US" sz="18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</a:t>
            </a: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Alice: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SIGNED(Alice), </a:t>
            </a:r>
            <a:r>
              <a:rPr lang="en-US" sz="1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1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16"/>
          <p:cNvSpPr/>
          <p:nvPr/>
        </p:nvSpPr>
        <p:spPr>
          <a:xfrm>
            <a:off x="1782360" y="4230360"/>
            <a:ext cx="338400" cy="347040"/>
          </a:xfrm>
          <a:prstGeom prst="rect">
            <a:avLst/>
          </a:prstGeom>
          <a:solidFill>
            <a:srgbClr val="00FF00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3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3" name="CustomShape 17"/>
          <p:cNvSpPr/>
          <p:nvPr/>
        </p:nvSpPr>
        <p:spPr>
          <a:xfrm>
            <a:off x="7110360" y="3746520"/>
            <a:ext cx="1619640" cy="95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revealed if Alice reclaims her bond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4" name="CustomShape 18"/>
          <p:cNvSpPr/>
          <p:nvPr/>
        </p:nvSpPr>
        <p:spPr>
          <a:xfrm flipH="1">
            <a:off x="6445800" y="4318920"/>
            <a:ext cx="663480" cy="42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9"/>
          <p:cNvSpPr/>
          <p:nvPr/>
        </p:nvSpPr>
        <p:spPr>
          <a:xfrm rot="10800000">
            <a:off x="2830680" y="3030840"/>
            <a:ext cx="878760" cy="109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20"/>
          <p:cNvSpPr/>
          <p:nvPr/>
        </p:nvSpPr>
        <p:spPr>
          <a:xfrm rot="10800000">
            <a:off x="2871000" y="4270680"/>
            <a:ext cx="918720" cy="233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4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1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Lottery with timed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Google Shape;414;p41"/>
          <p:cNvPicPr/>
          <p:nvPr/>
        </p:nvPicPr>
        <p:blipFill>
          <a:blip r:embed="rId2"/>
          <a:stretch/>
        </p:blipFill>
        <p:spPr>
          <a:xfrm>
            <a:off x="1083600" y="2890080"/>
            <a:ext cx="761760" cy="94608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415;p41"/>
          <p:cNvPicPr/>
          <p:nvPr/>
        </p:nvPicPr>
        <p:blipFill>
          <a:blip r:embed="rId3"/>
          <a:stretch/>
        </p:blipFill>
        <p:spPr>
          <a:xfrm>
            <a:off x="1097280" y="1839960"/>
            <a:ext cx="748080" cy="929520"/>
          </a:xfrm>
          <a:prstGeom prst="rect">
            <a:avLst/>
          </a:prstGeom>
          <a:ln>
            <a:noFill/>
          </a:ln>
        </p:spPr>
      </p:pic>
      <p:pic>
        <p:nvPicPr>
          <p:cNvPr id="340" name="Google Shape;416;p41"/>
          <p:cNvPicPr/>
          <p:nvPr/>
        </p:nvPicPr>
        <p:blipFill>
          <a:blip r:embed="rId4"/>
          <a:stretch/>
        </p:blipFill>
        <p:spPr>
          <a:xfrm>
            <a:off x="1083600" y="3957120"/>
            <a:ext cx="761760" cy="9460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62280" y="2159280"/>
            <a:ext cx="94824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Alice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219960" y="3264120"/>
            <a:ext cx="61920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-35640" y="4404240"/>
            <a:ext cx="103932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Carol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2181600" y="1614600"/>
            <a:ext cx="6162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6"/>
          <p:cNvSpPr/>
          <p:nvPr/>
        </p:nvSpPr>
        <p:spPr>
          <a:xfrm>
            <a:off x="7718400" y="125892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2293920" y="30646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7" name="CustomShape 8"/>
          <p:cNvSpPr/>
          <p:nvPr/>
        </p:nvSpPr>
        <p:spPr>
          <a:xfrm>
            <a:off x="2293920" y="205344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8" name="CustomShape 9"/>
          <p:cNvSpPr/>
          <p:nvPr/>
        </p:nvSpPr>
        <p:spPr>
          <a:xfrm>
            <a:off x="2293920" y="4276080"/>
            <a:ext cx="1114920" cy="68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Choose random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9" name="CustomShape 10"/>
          <p:cNvSpPr/>
          <p:nvPr/>
        </p:nvSpPr>
        <p:spPr>
          <a:xfrm>
            <a:off x="386424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0" name="CustomShape 11"/>
          <p:cNvSpPr/>
          <p:nvPr/>
        </p:nvSpPr>
        <p:spPr>
          <a:xfrm>
            <a:off x="3695040" y="201384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Timed commitment to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1" name="CustomShape 12"/>
          <p:cNvSpPr/>
          <p:nvPr/>
        </p:nvSpPr>
        <p:spPr>
          <a:xfrm>
            <a:off x="367740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Timed commitment to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3641760" y="426708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Timed commitment to H(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>
            <a:off x="4989240" y="2046960"/>
            <a:ext cx="360" cy="282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15"/>
          <p:cNvSpPr/>
          <p:nvPr/>
        </p:nvSpPr>
        <p:spPr>
          <a:xfrm>
            <a:off x="5213520" y="216612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5" name="CustomShape 16"/>
          <p:cNvSpPr/>
          <p:nvPr/>
        </p:nvSpPr>
        <p:spPr>
          <a:xfrm>
            <a:off x="5213520" y="3216600"/>
            <a:ext cx="1233000" cy="3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Publish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17"/>
          <p:cNvSpPr/>
          <p:nvPr/>
        </p:nvSpPr>
        <p:spPr>
          <a:xfrm>
            <a:off x="5296680" y="1126440"/>
            <a:ext cx="9482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7" name="CustomShape 18"/>
          <p:cNvSpPr/>
          <p:nvPr/>
        </p:nvSpPr>
        <p:spPr>
          <a:xfrm>
            <a:off x="6671160" y="2365920"/>
            <a:ext cx="2176560" cy="208728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w= H(x⊕y⊕z) % 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switch (w){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0: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Alice;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1: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Bob;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case 2: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winner = Carol;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8" name="CustomShape 19"/>
          <p:cNvSpPr/>
          <p:nvPr/>
        </p:nvSpPr>
        <p:spPr>
          <a:xfrm rot="21582000">
            <a:off x="915480" y="3706560"/>
            <a:ext cx="2926080" cy="552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I’m about to lose...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9" name="CustomShape 20"/>
          <p:cNvSpPr/>
          <p:nvPr/>
        </p:nvSpPr>
        <p:spPr>
          <a:xfrm rot="21578400">
            <a:off x="2197080" y="4398480"/>
            <a:ext cx="3109320" cy="877320"/>
          </a:xfrm>
          <a:prstGeom prst="cloudCallout">
            <a:avLst>
              <a:gd name="adj1" fmla="val -71149"/>
              <a:gd name="adj2" fmla="val 596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But I’ll lose my bond if I don’t publish ☹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Lottery with timed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57200" y="1200240"/>
            <a:ext cx="822924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be implemented on Bitcoin today</a:t>
            </a:r>
            <a:endParaRPr lang="en-US" sz="3000" b="0" strike="noStrike" spc="-1">
              <a:latin typeface="Arial"/>
            </a:endParaRPr>
          </a:p>
          <a:p>
            <a:pPr marL="914400" lvl="1" indent="-3679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Andrychowicz, Dziembowski, Malinowski, Mazurek 2014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complexity is O(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</a:t>
            </a:r>
            <a:r>
              <a:rPr lang="en-US" sz="3000" b="0" i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2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bonds must be higher than amount bet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griefers still might shut down large pools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685800" y="1690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Bitcoin as randomness source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Public randomness protocols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Too many interested parties to use hashes?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More convincing randomness to the public?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Designers don’t know alternatives available?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NBA draft lottery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Google Shape;458;p45"/>
          <p:cNvPicPr/>
          <p:nvPr/>
        </p:nvPicPr>
        <p:blipFill>
          <a:blip r:embed="rId2"/>
          <a:stretch/>
        </p:blipFill>
        <p:spPr>
          <a:xfrm>
            <a:off x="367200" y="1189800"/>
            <a:ext cx="4917600" cy="2763720"/>
          </a:xfrm>
          <a:prstGeom prst="rect">
            <a:avLst/>
          </a:prstGeom>
          <a:ln>
            <a:noFill/>
          </a:ln>
        </p:spPr>
      </p:pic>
      <p:pic>
        <p:nvPicPr>
          <p:cNvPr id="367" name="Google Shape;459;p45"/>
          <p:cNvPicPr/>
          <p:nvPr/>
        </p:nvPicPr>
        <p:blipFill>
          <a:blip r:embed="rId3"/>
          <a:stretch/>
        </p:blipFill>
        <p:spPr>
          <a:xfrm>
            <a:off x="5367960" y="56520"/>
            <a:ext cx="3428640" cy="257148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5367960" y="2695320"/>
            <a:ext cx="3428640" cy="6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1985: Knicks win rights to Patrick Ewing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9" name="Google Shape;461;p45"/>
          <p:cNvPicPr/>
          <p:nvPr/>
        </p:nvPicPr>
        <p:blipFill>
          <a:blip r:embed="rId4"/>
          <a:stretch/>
        </p:blipFill>
        <p:spPr>
          <a:xfrm>
            <a:off x="6558480" y="3448800"/>
            <a:ext cx="2167920" cy="156672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462;p45"/>
          <p:cNvPicPr/>
          <p:nvPr/>
        </p:nvPicPr>
        <p:blipFill>
          <a:blip r:embed="rId5"/>
          <a:stretch/>
        </p:blipFill>
        <p:spPr>
          <a:xfrm>
            <a:off x="367200" y="3921840"/>
            <a:ext cx="5908320" cy="114912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463;p45"/>
          <p:cNvPicPr/>
          <p:nvPr/>
        </p:nvPicPr>
        <p:blipFill>
          <a:blip r:embed="rId6"/>
          <a:stretch/>
        </p:blipFill>
        <p:spPr>
          <a:xfrm>
            <a:off x="373320" y="3502800"/>
            <a:ext cx="5895720" cy="41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1969 Vietnam conscription lottery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3" name="Google Shape;469;p46"/>
          <p:cNvPicPr/>
          <p:nvPr/>
        </p:nvPicPr>
        <p:blipFill>
          <a:blip r:embed="rId2"/>
          <a:stretch/>
        </p:blipFill>
        <p:spPr>
          <a:xfrm>
            <a:off x="4263840" y="1063440"/>
            <a:ext cx="4190760" cy="335232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470;p46"/>
          <p:cNvPicPr/>
          <p:nvPr/>
        </p:nvPicPr>
        <p:blipFill>
          <a:blip r:embed="rId3"/>
          <a:stretch/>
        </p:blipFill>
        <p:spPr>
          <a:xfrm>
            <a:off x="870840" y="960840"/>
            <a:ext cx="3196440" cy="221436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471;p46"/>
          <p:cNvPicPr/>
          <p:nvPr/>
        </p:nvPicPr>
        <p:blipFill>
          <a:blip r:embed="rId4"/>
          <a:stretch/>
        </p:blipFill>
        <p:spPr>
          <a:xfrm>
            <a:off x="1286280" y="3231720"/>
            <a:ext cx="1912320" cy="1871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7158240" y="2526120"/>
            <a:ext cx="1559520" cy="182340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3"/>
          <p:cNvSpPr/>
          <p:nvPr/>
        </p:nvSpPr>
        <p:spPr>
          <a:xfrm rot="10800000" flipH="1">
            <a:off x="6974640" y="4582080"/>
            <a:ext cx="743760" cy="70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4494600" y="4533840"/>
            <a:ext cx="2175480" cy="32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Late-year birthday bias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Secure timestamping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Goal: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Prove knowledge of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at time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If desired, </a:t>
            </a:r>
            <a:r>
              <a:rPr lang="en-US" sz="3000" b="0" u="sng" strike="noStrike" spc="-1">
                <a:solidFill>
                  <a:srgbClr val="000000"/>
                </a:solidFill>
                <a:uFillTx/>
                <a:latin typeface="Trebuchet MS"/>
                <a:ea typeface="Trebuchet MS"/>
              </a:rPr>
              <a:t>without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revealing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at time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Evidence should be permanent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Cryptographic beacons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service to regularly publish random data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Uniform randomness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No party can predict in advance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All parties see the same values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381" name="Google Shape;481;p47"/>
          <p:cNvPicPr/>
          <p:nvPr/>
        </p:nvPicPr>
        <p:blipFill>
          <a:blip r:embed="rId2"/>
          <a:stretch/>
        </p:blipFill>
        <p:spPr>
          <a:xfrm>
            <a:off x="1231560" y="3003480"/>
            <a:ext cx="1864080" cy="2091600"/>
          </a:xfrm>
          <a:prstGeom prst="rect">
            <a:avLst/>
          </a:prstGeom>
          <a:ln>
            <a:noFill/>
          </a:ln>
        </p:spPr>
      </p:pic>
      <p:sp>
        <p:nvSpPr>
          <p:cNvPr id="382" name="CustomShape 3"/>
          <p:cNvSpPr/>
          <p:nvPr/>
        </p:nvSpPr>
        <p:spPr>
          <a:xfrm>
            <a:off x="2541960" y="3148200"/>
            <a:ext cx="647316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01010001  01101011  10101000  11110000  10010100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2426760" y="3972960"/>
            <a:ext cx="6298920" cy="91296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Applications: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lotteries, auditing, zero-knowledge proofs, cut-and-choose, ...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Public display of randomness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Google Shape;489;p48"/>
          <p:cNvPicPr/>
          <p:nvPr/>
        </p:nvPicPr>
        <p:blipFill>
          <a:blip r:embed="rId2"/>
          <a:stretch/>
        </p:blipFill>
        <p:spPr>
          <a:xfrm>
            <a:off x="376920" y="1419480"/>
            <a:ext cx="1725840" cy="121860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490;p48"/>
          <p:cNvPicPr/>
          <p:nvPr/>
        </p:nvPicPr>
        <p:blipFill>
          <a:blip r:embed="rId3"/>
          <a:stretch/>
        </p:blipFill>
        <p:spPr>
          <a:xfrm>
            <a:off x="2102760" y="1461600"/>
            <a:ext cx="1064880" cy="1134360"/>
          </a:xfrm>
          <a:prstGeom prst="rect">
            <a:avLst/>
          </a:prstGeom>
          <a:ln>
            <a:noFill/>
          </a:ln>
        </p:spPr>
      </p:pic>
      <p:pic>
        <p:nvPicPr>
          <p:cNvPr id="387" name="Google Shape;491;p48"/>
          <p:cNvPicPr/>
          <p:nvPr/>
        </p:nvPicPr>
        <p:blipFill>
          <a:blip r:embed="rId4"/>
          <a:stretch/>
        </p:blipFill>
        <p:spPr>
          <a:xfrm>
            <a:off x="3404880" y="1560240"/>
            <a:ext cx="937080" cy="937080"/>
          </a:xfrm>
          <a:prstGeom prst="rect">
            <a:avLst/>
          </a:prstGeom>
          <a:ln>
            <a:noFill/>
          </a:ln>
        </p:spPr>
      </p:pic>
      <p:pic>
        <p:nvPicPr>
          <p:cNvPr id="388" name="Google Shape;492;p48"/>
          <p:cNvPicPr/>
          <p:nvPr/>
        </p:nvPicPr>
        <p:blipFill>
          <a:blip r:embed="rId5"/>
          <a:stretch/>
        </p:blipFill>
        <p:spPr>
          <a:xfrm>
            <a:off x="4689000" y="1624680"/>
            <a:ext cx="1605240" cy="80856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493;p48"/>
          <p:cNvPicPr/>
          <p:nvPr/>
        </p:nvPicPr>
        <p:blipFill>
          <a:blip r:embed="rId6"/>
          <a:stretch/>
        </p:blipFill>
        <p:spPr>
          <a:xfrm>
            <a:off x="6805800" y="1495800"/>
            <a:ext cx="696960" cy="93708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376920" y="310716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cheap, easy, simple to understand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must trust/audit operator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      hard to trust remotely!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NIST beacon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Google Shape;500;p49"/>
          <p:cNvPicPr/>
          <p:nvPr/>
        </p:nvPicPr>
        <p:blipFill>
          <a:blip r:embed="rId3"/>
          <a:stretch/>
        </p:blipFill>
        <p:spPr>
          <a:xfrm>
            <a:off x="568440" y="1128600"/>
            <a:ext cx="3397680" cy="254448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501;p49"/>
          <p:cNvPicPr/>
          <p:nvPr/>
        </p:nvPicPr>
        <p:blipFill>
          <a:blip r:embed="rId4"/>
          <a:stretch/>
        </p:blipFill>
        <p:spPr>
          <a:xfrm>
            <a:off x="4751280" y="1099440"/>
            <a:ext cx="3265920" cy="2603160"/>
          </a:xfrm>
          <a:prstGeom prst="rect">
            <a:avLst/>
          </a:prstGeom>
          <a:ln>
            <a:noFill/>
          </a:ln>
        </p:spPr>
      </p:pic>
      <p:sp>
        <p:nvSpPr>
          <p:cNvPr id="394" name="CustomShape 2"/>
          <p:cNvSpPr/>
          <p:nvPr/>
        </p:nvSpPr>
        <p:spPr>
          <a:xfrm>
            <a:off x="4075560" y="2706120"/>
            <a:ext cx="866160" cy="49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"/>
          <p:cNvSpPr/>
          <p:nvPr/>
        </p:nvSpPr>
        <p:spPr>
          <a:xfrm>
            <a:off x="376920" y="388548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quantum-mechanical randomness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must trust NIST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Natural phenomena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oogle Shape;509;p50"/>
          <p:cNvPicPr/>
          <p:nvPr/>
        </p:nvPicPr>
        <p:blipFill>
          <a:blip r:embed="rId2"/>
          <a:stretch/>
        </p:blipFill>
        <p:spPr>
          <a:xfrm>
            <a:off x="3209040" y="1282320"/>
            <a:ext cx="2661480" cy="2005920"/>
          </a:xfrm>
          <a:prstGeom prst="rect">
            <a:avLst/>
          </a:prstGeom>
          <a:ln>
            <a:noFill/>
          </a:ln>
        </p:spPr>
      </p:pic>
      <p:pic>
        <p:nvPicPr>
          <p:cNvPr id="398" name="Google Shape;510;p50"/>
          <p:cNvPicPr/>
          <p:nvPr/>
        </p:nvPicPr>
        <p:blipFill>
          <a:blip r:embed="rId3"/>
          <a:stretch/>
        </p:blipFill>
        <p:spPr>
          <a:xfrm>
            <a:off x="609120" y="1303920"/>
            <a:ext cx="1963440" cy="1963440"/>
          </a:xfrm>
          <a:prstGeom prst="rect">
            <a:avLst/>
          </a:prstGeom>
          <a:ln>
            <a:noFill/>
          </a:ln>
        </p:spPr>
      </p:pic>
      <p:pic>
        <p:nvPicPr>
          <p:cNvPr id="399" name="Google Shape;511;p50"/>
          <p:cNvPicPr/>
          <p:nvPr/>
        </p:nvPicPr>
        <p:blipFill>
          <a:blip r:embed="rId4"/>
          <a:stretch/>
        </p:blipFill>
        <p:spPr>
          <a:xfrm>
            <a:off x="7054560" y="1381680"/>
            <a:ext cx="1080000" cy="165240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919080" y="3288600"/>
            <a:ext cx="134352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Sun spots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6442560" y="3160440"/>
            <a:ext cx="251136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Cosmic background radiation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3894120" y="3385080"/>
            <a:ext cx="134352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Weather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376920" y="388548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publicly observable, random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slow, need a trusted observer?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Stock-market beacon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oogle Shape;521;p51"/>
          <p:cNvPicPr/>
          <p:nvPr/>
        </p:nvPicPr>
        <p:blipFill>
          <a:blip r:embed="rId2"/>
          <a:stretch/>
        </p:blipFill>
        <p:spPr>
          <a:xfrm>
            <a:off x="3483000" y="1283040"/>
            <a:ext cx="1730880" cy="209160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522;p51"/>
          <p:cNvPicPr/>
          <p:nvPr/>
        </p:nvPicPr>
        <p:blipFill>
          <a:blip r:embed="rId3"/>
          <a:stretch/>
        </p:blipFill>
        <p:spPr>
          <a:xfrm>
            <a:off x="103680" y="1115640"/>
            <a:ext cx="3535920" cy="242640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523;p51"/>
          <p:cNvPicPr/>
          <p:nvPr/>
        </p:nvPicPr>
        <p:blipFill>
          <a:blip r:embed="rId4"/>
          <a:stretch/>
        </p:blipFill>
        <p:spPr>
          <a:xfrm>
            <a:off x="5583960" y="1355400"/>
            <a:ext cx="2784960" cy="194652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376920" y="388548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good randomness, costly to manipulate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slow, insider attacks?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Why not use the block chain?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57200" y="1200240"/>
            <a:ext cx="858492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Recall: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miners find random nonce for each block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573840" y="2446560"/>
            <a:ext cx="8156880" cy="153252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If you could predict the next nonce with a greater than 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1/d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probability, you’d have a mining shortcut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2856240" y="4160880"/>
            <a:ext cx="858492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Currently, d &gt; 2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66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Turning the block chain into a beacon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3546360" y="18486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546360" y="1546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451440" y="1855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451440" y="2446920"/>
            <a:ext cx="2352240" cy="301320"/>
          </a:xfrm>
          <a:prstGeom prst="rect">
            <a:avLst/>
          </a:prstGeom>
          <a:solidFill>
            <a:srgbClr val="93C47D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8" name="CustomShape 6"/>
          <p:cNvSpPr/>
          <p:nvPr/>
        </p:nvSpPr>
        <p:spPr>
          <a:xfrm>
            <a:off x="451440" y="214524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0x7a83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451440" y="1553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0" name="CustomShape 8"/>
          <p:cNvSpPr/>
          <p:nvPr/>
        </p:nvSpPr>
        <p:spPr>
          <a:xfrm>
            <a:off x="3546360" y="244044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1" name="CustomShape 9"/>
          <p:cNvSpPr/>
          <p:nvPr/>
        </p:nvSpPr>
        <p:spPr>
          <a:xfrm>
            <a:off x="3546360" y="24404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0x3485...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2" name="CustomShape 10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0x6a1f...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3546360" y="213876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5" name="CustomShape 13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0xc9c8...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6" name="CustomShape 14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7" name="CustomShape 15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0x300c...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8" name="CustomShape 16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0xffff...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29" name="CustomShape 17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D9D9D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0" name="CustomShape 18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1" name="CustomShape 19"/>
          <p:cNvSpPr/>
          <p:nvPr/>
        </p:nvSpPr>
        <p:spPr>
          <a:xfrm>
            <a:off x="3546360" y="242568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0xd0c7...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2" name="CustomShape 20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3" name="CustomShape 21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0x0224...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4" name="CustomShape 22"/>
          <p:cNvSpPr/>
          <p:nvPr/>
        </p:nvSpPr>
        <p:spPr>
          <a:xfrm>
            <a:off x="3546360" y="2433960"/>
            <a:ext cx="2352240" cy="301320"/>
          </a:xfrm>
          <a:prstGeom prst="rect">
            <a:avLst/>
          </a:prstGeom>
          <a:solidFill>
            <a:srgbClr val="93C47D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5" name="CustomShape 23"/>
          <p:cNvSpPr/>
          <p:nvPr/>
        </p:nvSpPr>
        <p:spPr>
          <a:xfrm>
            <a:off x="3546360" y="2131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0xf77e...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6" name="CustomShape 24"/>
          <p:cNvSpPr/>
          <p:nvPr/>
        </p:nvSpPr>
        <p:spPr>
          <a:xfrm>
            <a:off x="5898960" y="1473120"/>
            <a:ext cx="2460960" cy="683280"/>
          </a:xfrm>
          <a:custGeom>
            <a:avLst/>
            <a:gdLst/>
            <a:ahLst/>
            <a:cxnLst/>
            <a:rect l="l" t="t" r="r" b="b"/>
            <a:pathLst>
              <a:path w="82662" h="55553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25"/>
          <p:cNvSpPr/>
          <p:nvPr/>
        </p:nvSpPr>
        <p:spPr>
          <a:xfrm>
            <a:off x="-269280" y="1442160"/>
            <a:ext cx="2460960" cy="683280"/>
          </a:xfrm>
          <a:custGeom>
            <a:avLst/>
            <a:gdLst/>
            <a:ahLst/>
            <a:cxnLst/>
            <a:rect l="l" t="t" r="r" b="b"/>
            <a:pathLst>
              <a:path w="82662" h="55553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26"/>
          <p:cNvSpPr/>
          <p:nvPr/>
        </p:nvSpPr>
        <p:spPr>
          <a:xfrm>
            <a:off x="6557760" y="1855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39" name="CustomShape 27"/>
          <p:cNvSpPr/>
          <p:nvPr/>
        </p:nvSpPr>
        <p:spPr>
          <a:xfrm>
            <a:off x="6557760" y="1553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28"/>
          <p:cNvSpPr/>
          <p:nvPr/>
        </p:nvSpPr>
        <p:spPr>
          <a:xfrm>
            <a:off x="6557760" y="2446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29"/>
          <p:cNvSpPr/>
          <p:nvPr/>
        </p:nvSpPr>
        <p:spPr>
          <a:xfrm>
            <a:off x="6557760" y="244692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0x3485...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2" name="CustomShape 30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0x6a1f...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3" name="CustomShape 31"/>
          <p:cNvSpPr/>
          <p:nvPr/>
        </p:nvSpPr>
        <p:spPr>
          <a:xfrm>
            <a:off x="6557760" y="214524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4" name="CustomShape 32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5" name="CustomShape 33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0xc9c8...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6" name="CustomShape 34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7" name="CustomShape 35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0x300c...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8" name="CustomShape 36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0xffff...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9" name="CustomShape 37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D9D9D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0" name="CustomShape 38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1" name="CustomShape 39"/>
          <p:cNvSpPr/>
          <p:nvPr/>
        </p:nvSpPr>
        <p:spPr>
          <a:xfrm>
            <a:off x="6557760" y="243216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0xd0c7...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2" name="CustomShape 40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3" name="CustomShape 41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0x0224...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4" name="CustomShape 42"/>
          <p:cNvSpPr/>
          <p:nvPr/>
        </p:nvSpPr>
        <p:spPr>
          <a:xfrm>
            <a:off x="6557760" y="2440440"/>
            <a:ext cx="2352240" cy="301320"/>
          </a:xfrm>
          <a:prstGeom prst="rect">
            <a:avLst/>
          </a:prstGeom>
          <a:solidFill>
            <a:srgbClr val="93C47D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5" name="CustomShape 43"/>
          <p:cNvSpPr/>
          <p:nvPr/>
        </p:nvSpPr>
        <p:spPr>
          <a:xfrm>
            <a:off x="6557760" y="21384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0xf77e...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6" name="CustomShape 44"/>
          <p:cNvSpPr/>
          <p:nvPr/>
        </p:nvSpPr>
        <p:spPr>
          <a:xfrm>
            <a:off x="2835360" y="1448640"/>
            <a:ext cx="2460960" cy="683280"/>
          </a:xfrm>
          <a:custGeom>
            <a:avLst/>
            <a:gdLst/>
            <a:ahLst/>
            <a:cxnLst/>
            <a:rect l="l" t="t" r="r" b="b"/>
            <a:pathLst>
              <a:path w="82662" h="55553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5"/>
          <p:cNvSpPr/>
          <p:nvPr/>
        </p:nvSpPr>
        <p:spPr>
          <a:xfrm>
            <a:off x="3481560" y="1507680"/>
            <a:ext cx="2488320" cy="1299600"/>
          </a:xfrm>
          <a:prstGeom prst="rect">
            <a:avLst/>
          </a:prstGeom>
          <a:noFill/>
          <a:ln w="19080">
            <a:solidFill>
              <a:srgbClr val="666666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46"/>
          <p:cNvSpPr/>
          <p:nvPr/>
        </p:nvSpPr>
        <p:spPr>
          <a:xfrm>
            <a:off x="4652280" y="280764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47"/>
          <p:cNvSpPr/>
          <p:nvPr/>
        </p:nvSpPr>
        <p:spPr>
          <a:xfrm>
            <a:off x="1492200" y="280764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48"/>
          <p:cNvSpPr/>
          <p:nvPr/>
        </p:nvSpPr>
        <p:spPr>
          <a:xfrm>
            <a:off x="405720" y="1507680"/>
            <a:ext cx="2488320" cy="1299600"/>
          </a:xfrm>
          <a:prstGeom prst="rect">
            <a:avLst/>
          </a:prstGeom>
          <a:noFill/>
          <a:ln w="19080">
            <a:solidFill>
              <a:srgbClr val="666666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49"/>
          <p:cNvSpPr/>
          <p:nvPr/>
        </p:nvSpPr>
        <p:spPr>
          <a:xfrm>
            <a:off x="6489720" y="1507680"/>
            <a:ext cx="2488320" cy="1299600"/>
          </a:xfrm>
          <a:prstGeom prst="rect">
            <a:avLst/>
          </a:prstGeom>
          <a:noFill/>
          <a:ln w="19080">
            <a:solidFill>
              <a:srgbClr val="666666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50"/>
          <p:cNvSpPr/>
          <p:nvPr/>
        </p:nvSpPr>
        <p:spPr>
          <a:xfrm>
            <a:off x="7815240" y="280764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51"/>
          <p:cNvSpPr/>
          <p:nvPr/>
        </p:nvSpPr>
        <p:spPr>
          <a:xfrm>
            <a:off x="1110960" y="3252240"/>
            <a:ext cx="762120" cy="4572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Extract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4" name="CustomShape 52"/>
          <p:cNvSpPr/>
          <p:nvPr/>
        </p:nvSpPr>
        <p:spPr>
          <a:xfrm>
            <a:off x="4271400" y="3274920"/>
            <a:ext cx="762120" cy="4572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Extract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5" name="CustomShape 53"/>
          <p:cNvSpPr/>
          <p:nvPr/>
        </p:nvSpPr>
        <p:spPr>
          <a:xfrm>
            <a:off x="7431480" y="3268440"/>
            <a:ext cx="762120" cy="4572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Extract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6" name="CustomShape 54"/>
          <p:cNvSpPr/>
          <p:nvPr/>
        </p:nvSpPr>
        <p:spPr>
          <a:xfrm>
            <a:off x="4651200" y="375228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55"/>
          <p:cNvSpPr/>
          <p:nvPr/>
        </p:nvSpPr>
        <p:spPr>
          <a:xfrm>
            <a:off x="1490760" y="375228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56"/>
          <p:cNvSpPr/>
          <p:nvPr/>
        </p:nvSpPr>
        <p:spPr>
          <a:xfrm>
            <a:off x="7813800" y="3752280"/>
            <a:ext cx="360" cy="4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57"/>
          <p:cNvSpPr/>
          <p:nvPr/>
        </p:nvSpPr>
        <p:spPr>
          <a:xfrm>
            <a:off x="957960" y="4199400"/>
            <a:ext cx="788940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01010001                  10101000                 10010100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4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Cost of manipulation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Attacker might mine a block but discard it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Or bribe other miners to do so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Bernoulli trials: forcing a beacon outcome with probability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requires discarding 1/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 - 1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blocks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Discarding a block “costs” 12.5 BTC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Cost of manipulation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Single coin flip: secure if wager is &lt; 12.5 BTC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-party lottery: secure if pool is &lt; 12.5 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-1) BTC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First proposal for fully decentralized beacon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Output every 10 minutes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precisely analyze manipulation costs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extend security with multiple blocks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Not very efficient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 commitments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Recall: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Publishing H(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 is a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commitment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Can’t find an x’≠x later s.t. H(x’) = H(x)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H(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) reveal no information* about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 *assuming the space of possible x is big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417960" y="4325400"/>
            <a:ext cx="8307720" cy="56052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Can publish a commitment to x, reveal later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Timing is imprecise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Block chain not synchronized w/ real time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Need to delay to insure against forks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Manipulation may be too cheap for some applications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478" name="Google Shape;618;p57"/>
          <p:cNvPicPr/>
          <p:nvPr/>
        </p:nvPicPr>
        <p:blipFill>
          <a:blip r:embed="rId2"/>
          <a:stretch/>
        </p:blipFill>
        <p:spPr>
          <a:xfrm>
            <a:off x="5319360" y="3166920"/>
            <a:ext cx="3153240" cy="1772280"/>
          </a:xfrm>
          <a:prstGeom prst="rect">
            <a:avLst/>
          </a:prstGeom>
          <a:ln>
            <a:noFill/>
          </a:ln>
        </p:spPr>
      </p:pic>
      <p:pic>
        <p:nvPicPr>
          <p:cNvPr id="479" name="Google Shape;619;p57"/>
          <p:cNvPicPr/>
          <p:nvPr/>
        </p:nvPicPr>
        <p:blipFill>
          <a:blip r:embed="rId3"/>
          <a:stretch/>
        </p:blipFill>
        <p:spPr>
          <a:xfrm>
            <a:off x="3219840" y="3116880"/>
            <a:ext cx="1912320" cy="18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Built-in beacon support in script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457200" y="1200240"/>
            <a:ext cx="8390160" cy="34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add an opcode for a beacon call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build multi-party lotteries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only one round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 bonds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 time delay for refunds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685800" y="1690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666666"/>
                </a:solidFill>
                <a:latin typeface="Trebuchet MS"/>
                <a:ea typeface="Trebuchet MS"/>
              </a:rPr>
              <a:t>Prediction markets &amp; real-world data feeds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Assertions about the outside world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457200" y="1200240"/>
            <a:ext cx="839016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add a mechanism to assert facts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election outcomes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sports results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commodity prices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Bet or hedge results using smart contracts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Forwards, futures, options...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457200" y="4084560"/>
            <a:ext cx="8156880" cy="741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Most general formulation: 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prediction market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Prediction markets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trade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shares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in a potential future event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Shares worth X if the event happens, 0 if not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Current price / x = estimated probability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Example: World Cup 2014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Google Shape;649;p62"/>
          <p:cNvPicPr/>
          <p:nvPr/>
        </p:nvPicPr>
        <p:blipFill>
          <a:blip r:embed="rId2"/>
          <a:srcRect t="13488" b="13335"/>
          <a:stretch/>
        </p:blipFill>
        <p:spPr>
          <a:xfrm>
            <a:off x="5445720" y="1027080"/>
            <a:ext cx="1185480" cy="1146240"/>
          </a:xfrm>
          <a:prstGeom prst="rect">
            <a:avLst/>
          </a:prstGeom>
          <a:ln>
            <a:noFill/>
          </a:ln>
        </p:spPr>
      </p:pic>
      <p:pic>
        <p:nvPicPr>
          <p:cNvPr id="490" name="Google Shape;650;p62"/>
          <p:cNvPicPr/>
          <p:nvPr/>
        </p:nvPicPr>
        <p:blipFill>
          <a:blip r:embed="rId3"/>
          <a:srcRect l="2640" t="18050"/>
          <a:stretch/>
        </p:blipFill>
        <p:spPr>
          <a:xfrm>
            <a:off x="2914200" y="1011960"/>
            <a:ext cx="1185480" cy="1176840"/>
          </a:xfrm>
          <a:prstGeom prst="rect">
            <a:avLst/>
          </a:prstGeom>
          <a:ln>
            <a:noFill/>
          </a:ln>
        </p:spPr>
      </p:pic>
      <p:pic>
        <p:nvPicPr>
          <p:cNvPr id="491" name="Google Shape;651;p62"/>
          <p:cNvPicPr/>
          <p:nvPr/>
        </p:nvPicPr>
        <p:blipFill>
          <a:blip r:embed="rId4"/>
          <a:srcRect t="20231"/>
          <a:stretch/>
        </p:blipFill>
        <p:spPr>
          <a:xfrm>
            <a:off x="4260240" y="1027080"/>
            <a:ext cx="1101600" cy="1146240"/>
          </a:xfrm>
          <a:prstGeom prst="rect">
            <a:avLst/>
          </a:prstGeom>
          <a:ln>
            <a:noFill/>
          </a:ln>
        </p:spPr>
      </p:pic>
      <p:pic>
        <p:nvPicPr>
          <p:cNvPr id="492" name="Google Shape;652;p62"/>
          <p:cNvPicPr/>
          <p:nvPr/>
        </p:nvPicPr>
        <p:blipFill>
          <a:blip r:embed="rId5"/>
          <a:stretch/>
        </p:blipFill>
        <p:spPr>
          <a:xfrm>
            <a:off x="6756480" y="1064880"/>
            <a:ext cx="907200" cy="107064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>
            <a:off x="2861640" y="2137680"/>
            <a:ext cx="59857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0.12   0.09  0.22  0.01  0.05  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0" y="2137680"/>
            <a:ext cx="275328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pre-tournament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95" name="Google Shape;655;p62"/>
          <p:cNvPicPr/>
          <p:nvPr/>
        </p:nvPicPr>
        <p:blipFill>
          <a:blip r:embed="rId6"/>
          <a:stretch/>
        </p:blipFill>
        <p:spPr>
          <a:xfrm>
            <a:off x="7977240" y="1060200"/>
            <a:ext cx="907200" cy="1080360"/>
          </a:xfrm>
          <a:prstGeom prst="rect">
            <a:avLst/>
          </a:prstGeom>
          <a:ln>
            <a:noFill/>
          </a:ln>
        </p:spPr>
      </p:pic>
      <p:sp>
        <p:nvSpPr>
          <p:cNvPr id="496" name="CustomShape 4"/>
          <p:cNvSpPr/>
          <p:nvPr/>
        </p:nvSpPr>
        <p:spPr>
          <a:xfrm>
            <a:off x="2861640" y="2675520"/>
            <a:ext cx="59857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0.18   0.15  0.31  0.06  0.00  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97" name="CustomShape 5"/>
          <p:cNvSpPr/>
          <p:nvPr/>
        </p:nvSpPr>
        <p:spPr>
          <a:xfrm>
            <a:off x="0" y="2728440"/>
            <a:ext cx="286128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after group stage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498" name="CustomShape 6"/>
          <p:cNvSpPr/>
          <p:nvPr/>
        </p:nvSpPr>
        <p:spPr>
          <a:xfrm>
            <a:off x="2861640" y="3237480"/>
            <a:ext cx="59857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0.26   0.21  0.45  0.00  0.00  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99" name="CustomShape 7"/>
          <p:cNvSpPr/>
          <p:nvPr/>
        </p:nvSpPr>
        <p:spPr>
          <a:xfrm>
            <a:off x="0" y="3290760"/>
            <a:ext cx="286128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before semis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00" name="CustomShape 8"/>
          <p:cNvSpPr/>
          <p:nvPr/>
        </p:nvSpPr>
        <p:spPr>
          <a:xfrm>
            <a:off x="2861640" y="3746520"/>
            <a:ext cx="59857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0.64   0.36  0.00  0.00  0.00  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501" name="CustomShape 9"/>
          <p:cNvSpPr/>
          <p:nvPr/>
        </p:nvSpPr>
        <p:spPr>
          <a:xfrm>
            <a:off x="0" y="3799800"/>
            <a:ext cx="286128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before finals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02" name="CustomShape 10"/>
          <p:cNvSpPr/>
          <p:nvPr/>
        </p:nvSpPr>
        <p:spPr>
          <a:xfrm>
            <a:off x="2861640" y="4255200"/>
            <a:ext cx="59857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  1      0     0     0     0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503" name="CustomShape 11"/>
          <p:cNvSpPr/>
          <p:nvPr/>
        </p:nvSpPr>
        <p:spPr>
          <a:xfrm>
            <a:off x="0" y="4308480"/>
            <a:ext cx="286128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final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04" name="CustomShape 12"/>
          <p:cNvSpPr/>
          <p:nvPr/>
        </p:nvSpPr>
        <p:spPr>
          <a:xfrm>
            <a:off x="6728760" y="2189160"/>
            <a:ext cx="907200" cy="10807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13"/>
          <p:cNvSpPr/>
          <p:nvPr/>
        </p:nvSpPr>
        <p:spPr>
          <a:xfrm>
            <a:off x="5833440" y="3279960"/>
            <a:ext cx="2753280" cy="56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Can immediately profit!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6" name="CustomShape 14"/>
          <p:cNvSpPr/>
          <p:nvPr/>
        </p:nvSpPr>
        <p:spPr>
          <a:xfrm>
            <a:off x="4838760" y="4420080"/>
            <a:ext cx="2415240" cy="56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Should have shorted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15"/>
          <p:cNvSpPr/>
          <p:nvPr/>
        </p:nvSpPr>
        <p:spPr>
          <a:xfrm>
            <a:off x="5505120" y="3240000"/>
            <a:ext cx="907200" cy="10807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30" dur="12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4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4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9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2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278640" y="205920"/>
            <a:ext cx="88653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Example: 2008 US Presidential election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9" name="Google Shape;673;p63"/>
          <p:cNvPicPr/>
          <p:nvPr/>
        </p:nvPicPr>
        <p:blipFill>
          <a:blip r:embed="rId2"/>
          <a:stretch/>
        </p:blipFill>
        <p:spPr>
          <a:xfrm>
            <a:off x="-48240" y="986400"/>
            <a:ext cx="9046440" cy="3653640"/>
          </a:xfrm>
          <a:prstGeom prst="rect">
            <a:avLst/>
          </a:prstGeom>
          <a:ln>
            <a:noFill/>
          </a:ln>
        </p:spPr>
      </p:pic>
      <p:sp>
        <p:nvSpPr>
          <p:cNvPr id="510" name="CustomShape 2"/>
          <p:cNvSpPr/>
          <p:nvPr/>
        </p:nvSpPr>
        <p:spPr>
          <a:xfrm>
            <a:off x="4024440" y="4640040"/>
            <a:ext cx="497376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source: Iowa Electronic Markets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78640" y="205920"/>
            <a:ext cx="88653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Prediction markets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Economists love them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reveal all knowledge about the future</a:t>
            </a:r>
            <a:endParaRPr lang="en-US" sz="3000" b="0" strike="noStrike" spc="-1">
              <a:latin typeface="Arial"/>
            </a:endParaRPr>
          </a:p>
          <a:p>
            <a:pPr marL="1371600" lvl="2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■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(under a number of assumptions)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allows profit from accurate predictions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“a tax on BS”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Often beat polls and expert opinions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Significant regulatory hurdles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InTrade shut down in 2013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278640" y="205920"/>
            <a:ext cx="88653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prediction markets?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payment &amp; enforcement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arbitration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order book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payment &amp; settlement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Simple solution: Bitcoin + trusted arbiters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Better solution: altcoin with built-in support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Secure timestamping applications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Proof of knowledge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Proof of receipt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Hash-based signature schemes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many, many more...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Payment &amp; settlement - FutureCoin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BuyPortfolio(event e)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one share in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every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outcome for $1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TradeShares(...)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exchange shares for each other or currency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one way of profiting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SellPortfolio(event e)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redeem one share in every outcome for $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6356160" y="4611240"/>
            <a:ext cx="2603520" cy="7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Clark et al. 2014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Arbitration models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Trusted arbiters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allow anybody to define &amp; open a market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risk of incorrect arbitration, absconding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Users vote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requires incentives, bonds, reputation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keynesian beauty contest?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Miners vote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may be disinterested or not know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RealityKeys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Google Shape;711;p69"/>
          <p:cNvPicPr/>
          <p:nvPr/>
        </p:nvPicPr>
        <p:blipFill>
          <a:blip r:embed="rId2"/>
          <a:stretch/>
        </p:blipFill>
        <p:spPr>
          <a:xfrm>
            <a:off x="413280" y="1396440"/>
            <a:ext cx="8216640" cy="305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Reality can be complicated!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5" name="Google Shape;717;p70"/>
          <p:cNvPicPr/>
          <p:nvPr/>
        </p:nvPicPr>
        <p:blipFill>
          <a:blip r:embed="rId3"/>
          <a:srcRect l="19304"/>
          <a:stretch/>
        </p:blipFill>
        <p:spPr>
          <a:xfrm>
            <a:off x="1367280" y="2323800"/>
            <a:ext cx="2981520" cy="2283480"/>
          </a:xfrm>
          <a:prstGeom prst="rect">
            <a:avLst/>
          </a:prstGeom>
          <a:ln>
            <a:noFill/>
          </a:ln>
        </p:spPr>
      </p:pic>
      <p:pic>
        <p:nvPicPr>
          <p:cNvPr id="526" name="Google Shape;718;p70"/>
          <p:cNvPicPr/>
          <p:nvPr/>
        </p:nvPicPr>
        <p:blipFill>
          <a:blip r:embed="rId4"/>
          <a:stretch/>
        </p:blipFill>
        <p:spPr>
          <a:xfrm>
            <a:off x="4743720" y="2323800"/>
            <a:ext cx="3072600" cy="2283480"/>
          </a:xfrm>
          <a:prstGeom prst="rect">
            <a:avLst/>
          </a:prstGeom>
          <a:ln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0" y="957240"/>
            <a:ext cx="901728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Super Bowl XLVIII: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color gatorade will be poured on the winning coach?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Clear:0.31 Orange:0.22 Yellow:0.22 Blue:0.08 Red:0.08 Green:0.08</a:t>
            </a: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2149560" y="4607640"/>
            <a:ext cx="141696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Orange?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5571720" y="4607640"/>
            <a:ext cx="141696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Yellow?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Order books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Goal: match best bid and ask offers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pic>
        <p:nvPicPr>
          <p:cNvPr id="532" name="Google Shape;728;p71"/>
          <p:cNvPicPr/>
          <p:nvPr/>
        </p:nvPicPr>
        <p:blipFill>
          <a:blip r:embed="rId2"/>
          <a:stretch/>
        </p:blipFill>
        <p:spPr>
          <a:xfrm>
            <a:off x="345240" y="2117880"/>
            <a:ext cx="8256960" cy="2476800"/>
          </a:xfrm>
          <a:prstGeom prst="rect">
            <a:avLst/>
          </a:prstGeom>
          <a:ln>
            <a:noFill/>
          </a:ln>
        </p:spPr>
      </p:pic>
      <p:sp>
        <p:nvSpPr>
          <p:cNvPr id="533" name="CustomShape 3"/>
          <p:cNvSpPr/>
          <p:nvPr/>
        </p:nvSpPr>
        <p:spPr>
          <a:xfrm>
            <a:off x="6041160" y="4665600"/>
            <a:ext cx="256104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Predictious.com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Centralized order books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Traditional model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Promise to split surplus between buyer, seller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Front-running is considered a serious crime!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require regulation, auditing, monitoring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order books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Submit orders to miners, let them match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any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possible trade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Spread is retained as a transaction fee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Front-running now not profitable!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May be less efficient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Higher fees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Slower trades to avoid higher fees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Decentralized order books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Submit orders to miners, let them match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any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possible trade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Spread is retained as a transaction fee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Front-running now not profitable!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May be less efficient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Higher fees</a:t>
            </a:r>
            <a:endParaRPr lang="en-US" sz="3000" b="0" strike="noStrike" spc="-1">
              <a:latin typeface="Arial"/>
            </a:endParaRPr>
          </a:p>
          <a:p>
            <a:pPr marL="914400" lvl="1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Slower trades to avoid higher fees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can be built on Bitcoin?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41" name="Table 2"/>
          <p:cNvGraphicFramePr/>
          <p:nvPr/>
        </p:nvGraphicFramePr>
        <p:xfrm>
          <a:off x="894600" y="1559520"/>
          <a:ext cx="7238880" cy="2144160"/>
        </p:xfrm>
        <a:graphic>
          <a:graphicData uri="http://schemas.openxmlformats.org/drawingml/2006/table">
            <a:tbl>
              <a:tblPr/>
              <a:tblGrid>
                <a:gridCol w="361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payment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✓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settlement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no trades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arbitration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trusted arbiter only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order books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must be external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2" name="CustomShape 3"/>
          <p:cNvSpPr/>
          <p:nvPr/>
        </p:nvSpPr>
        <p:spPr>
          <a:xfrm>
            <a:off x="457200" y="4084560"/>
            <a:ext cx="8156880" cy="741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Bitcoin isn’t enough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685800" y="1690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In the next lecture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205920"/>
            <a:ext cx="85086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Non-application: proof of clairvoyance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68;p14"/>
          <p:cNvPicPr/>
          <p:nvPr/>
        </p:nvPicPr>
        <p:blipFill>
          <a:blip r:embed="rId2"/>
          <a:srcRect l="26310" t="15319" r="25913" b="2977"/>
          <a:stretch/>
        </p:blipFill>
        <p:spPr>
          <a:xfrm>
            <a:off x="1686960" y="972000"/>
            <a:ext cx="3607200" cy="4124880"/>
          </a:xfrm>
          <a:prstGeom prst="rect">
            <a:avLst/>
          </a:prstGeom>
          <a:ln>
            <a:noFill/>
          </a:ln>
        </p:spPr>
      </p:pic>
      <p:sp>
        <p:nvSpPr>
          <p:cNvPr id="104" name="TextShape 2"/>
          <p:cNvSpPr txBox="1"/>
          <p:nvPr/>
        </p:nvSpPr>
        <p:spPr>
          <a:xfrm>
            <a:off x="152280" y="932400"/>
            <a:ext cx="1614240" cy="232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Proof that FIFA is corrupt??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70;p14"/>
          <p:cNvPicPr/>
          <p:nvPr/>
        </p:nvPicPr>
        <p:blipFill>
          <a:blip r:embed="rId3"/>
          <a:stretch/>
        </p:blipFill>
        <p:spPr>
          <a:xfrm>
            <a:off x="5010480" y="1063440"/>
            <a:ext cx="3841200" cy="40449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369800" y="4085640"/>
            <a:ext cx="6188400" cy="77112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Proving clairvoyance requires proving you didn’t timestamp multiple predictions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457200" y="205920"/>
            <a:ext cx="839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Bitcoin can only take us so far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254880" y="1200240"/>
            <a:ext cx="8592480" cy="36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if we could start again from scratch? 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05920"/>
            <a:ext cx="85687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Offline solution: newspaper timestamp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77;p15"/>
          <p:cNvPicPr/>
          <p:nvPr/>
        </p:nvPicPr>
        <p:blipFill>
          <a:blip r:embed="rId2"/>
          <a:stretch/>
        </p:blipFill>
        <p:spPr>
          <a:xfrm>
            <a:off x="764280" y="1186560"/>
            <a:ext cx="7615080" cy="338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Timestamping in Bitcoin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457200" y="1200240"/>
            <a:ext cx="8229240" cy="15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: Specify the hash of your data instead of a valid public key</a:t>
            </a:r>
            <a:endParaRPr lang="en-US" sz="30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Send 1 satoshi to the address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76920" y="3333600"/>
            <a:ext cx="8390160" cy="100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compatible, easy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creates unspendable UTXO forever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2252</Words>
  <Application>Microsoft Macintosh PowerPoint</Application>
  <PresentationFormat>On-screen Show (16:9)</PresentationFormat>
  <Paragraphs>497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Courier New</vt:lpstr>
      <vt:lpstr>Symbol</vt:lpstr>
      <vt:lpstr>Times New Roman</vt:lpstr>
      <vt:lpstr>Trebuchet MS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subject/>
  <dc:creator/>
  <dc:description/>
  <cp:lastModifiedBy>Muhammad Uzair Khan</cp:lastModifiedBy>
  <cp:revision>15</cp:revision>
  <dcterms:modified xsi:type="dcterms:W3CDTF">2019-05-27T22:31:47Z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70</vt:i4>
  </property>
</Properties>
</file>